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4"/>
    <p:sldMasterId id="2147483673" r:id="rId5"/>
  </p:sldMasterIdLst>
  <p:notesMasterIdLst>
    <p:notesMasterId r:id="rId25"/>
  </p:notesMasterIdLst>
  <p:handoutMasterIdLst>
    <p:handoutMasterId r:id="rId26"/>
  </p:handoutMasterIdLst>
  <p:sldIdLst>
    <p:sldId id="2147473250" r:id="rId6"/>
    <p:sldId id="2147473279" r:id="rId7"/>
    <p:sldId id="2147483589" r:id="rId8"/>
    <p:sldId id="2147473224" r:id="rId9"/>
    <p:sldId id="2147483591" r:id="rId10"/>
    <p:sldId id="2147483592" r:id="rId11"/>
    <p:sldId id="2147483593" r:id="rId12"/>
    <p:sldId id="2147483594" r:id="rId13"/>
    <p:sldId id="2147483595" r:id="rId14"/>
    <p:sldId id="2147483597" r:id="rId15"/>
    <p:sldId id="2147483596" r:id="rId16"/>
    <p:sldId id="2147483598" r:id="rId17"/>
    <p:sldId id="2147483584" r:id="rId18"/>
    <p:sldId id="2147483586" r:id="rId19"/>
    <p:sldId id="2147483599" r:id="rId20"/>
    <p:sldId id="2147483587" r:id="rId21"/>
    <p:sldId id="2147483588" r:id="rId22"/>
    <p:sldId id="2147473249" r:id="rId23"/>
    <p:sldId id="2147473257" r:id="rId24"/>
  </p:sldIdLst>
  <p:sldSz cx="18288000" cy="10287000"/>
  <p:notesSz cx="6858000" cy="9144000"/>
  <p:embeddedFontLst>
    <p:embeddedFont>
      <p:font typeface="Calibri (MS)" panose="020B0604020202020204" charset="0"/>
      <p:regular r:id="rId27"/>
    </p:embeddedFont>
    <p:embeddedFont>
      <p:font typeface="Calibri (MS) Bold" panose="020B0604020202020204" charset="0"/>
      <p:regular r:id="rId28"/>
      <p:bold r:id="rId29"/>
    </p:embeddedFont>
    <p:embeddedFont>
      <p:font typeface="Calibri (MS) Light"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63AC15-AB1D-8FED-C382-42DB4EBB67AF}" name="Phil Clark" initials="" userId="S::Phil.Clark@pod-point.com::c8572b24-65cc-4d84-a831-5f1fc1b7533f" providerId="AD"/>
  <p188:author id="{D596355C-B536-903C-091B-4A4EA5FA5EEE}" name="Richard Mead" initials="RM" userId="S::Richard.Mead@lslps.co.uk::7dc5384c-4232-452a-bea7-3267308aab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9"/>
    <a:srgbClr val="204176"/>
    <a:srgbClr val="57317F"/>
    <a:srgbClr val="33C0BD"/>
    <a:srgbClr val="FFFFFF"/>
    <a:srgbClr val="01608E"/>
    <a:srgbClr val="02364E"/>
    <a:srgbClr val="E1F4FD"/>
    <a:srgbClr val="088AA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807" autoAdjust="0"/>
    <p:restoredTop sz="97831" autoAdjust="0"/>
  </p:normalViewPr>
  <p:slideViewPr>
    <p:cSldViewPr snapToGrid="0">
      <p:cViewPr varScale="1">
        <p:scale>
          <a:sx n="35" d="100"/>
          <a:sy n="35" d="100"/>
        </p:scale>
        <p:origin x="1592" y="25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Mead" userId="7dc5384c-4232-452a-bea7-3267308aabc2" providerId="ADAL" clId="{D44669DA-1075-4332-B622-C189DA3107E3}"/>
    <pc:docChg chg="modSld">
      <pc:chgData name="Richard Mead" userId="7dc5384c-4232-452a-bea7-3267308aabc2" providerId="ADAL" clId="{D44669DA-1075-4332-B622-C189DA3107E3}" dt="2025-09-22T09:13:50.488" v="38" actId="20577"/>
      <pc:docMkLst>
        <pc:docMk/>
      </pc:docMkLst>
      <pc:sldChg chg="modSp mod">
        <pc:chgData name="Richard Mead" userId="7dc5384c-4232-452a-bea7-3267308aabc2" providerId="ADAL" clId="{D44669DA-1075-4332-B622-C189DA3107E3}" dt="2025-09-22T09:11:51.496" v="36" actId="404"/>
        <pc:sldMkLst>
          <pc:docMk/>
          <pc:sldMk cId="2272006068" sldId="2147473224"/>
        </pc:sldMkLst>
        <pc:spChg chg="mod">
          <ac:chgData name="Richard Mead" userId="7dc5384c-4232-452a-bea7-3267308aabc2" providerId="ADAL" clId="{D44669DA-1075-4332-B622-C189DA3107E3}" dt="2025-09-22T09:11:51.496" v="36" actId="404"/>
          <ac:spMkLst>
            <pc:docMk/>
            <pc:sldMk cId="2272006068" sldId="2147473224"/>
            <ac:spMk id="5" creationId="{5CE938E7-3B3A-7F9F-F3C3-93638D1080F2}"/>
          </ac:spMkLst>
        </pc:spChg>
      </pc:sldChg>
      <pc:sldChg chg="modSp mod">
        <pc:chgData name="Richard Mead" userId="7dc5384c-4232-452a-bea7-3267308aabc2" providerId="ADAL" clId="{D44669DA-1075-4332-B622-C189DA3107E3}" dt="2025-09-22T09:08:28.572" v="8" actId="20577"/>
        <pc:sldMkLst>
          <pc:docMk/>
          <pc:sldMk cId="2485432686" sldId="2147483586"/>
        </pc:sldMkLst>
        <pc:spChg chg="mod">
          <ac:chgData name="Richard Mead" userId="7dc5384c-4232-452a-bea7-3267308aabc2" providerId="ADAL" clId="{D44669DA-1075-4332-B622-C189DA3107E3}" dt="2025-09-22T09:08:28.572" v="8" actId="20577"/>
          <ac:spMkLst>
            <pc:docMk/>
            <pc:sldMk cId="2485432686" sldId="2147483586"/>
            <ac:spMk id="9" creationId="{86B17F39-467F-2B6F-C392-3C99A41473CD}"/>
          </ac:spMkLst>
        </pc:spChg>
        <pc:spChg chg="mod">
          <ac:chgData name="Richard Mead" userId="7dc5384c-4232-452a-bea7-3267308aabc2" providerId="ADAL" clId="{D44669DA-1075-4332-B622-C189DA3107E3}" dt="2025-09-22T09:08:20.992" v="3" actId="20577"/>
          <ac:spMkLst>
            <pc:docMk/>
            <pc:sldMk cId="2485432686" sldId="2147483586"/>
            <ac:spMk id="40" creationId="{7CC9F85F-B264-ED00-D73D-3C10B988E341}"/>
          </ac:spMkLst>
        </pc:spChg>
      </pc:sldChg>
      <pc:sldChg chg="modSp mod">
        <pc:chgData name="Richard Mead" userId="7dc5384c-4232-452a-bea7-3267308aabc2" providerId="ADAL" clId="{D44669DA-1075-4332-B622-C189DA3107E3}" dt="2025-09-22T09:13:50.488" v="38" actId="20577"/>
        <pc:sldMkLst>
          <pc:docMk/>
          <pc:sldMk cId="1781815063" sldId="2147483592"/>
        </pc:sldMkLst>
        <pc:spChg chg="mod">
          <ac:chgData name="Richard Mead" userId="7dc5384c-4232-452a-bea7-3267308aabc2" providerId="ADAL" clId="{D44669DA-1075-4332-B622-C189DA3107E3}" dt="2025-09-22T09:13:50.488" v="38" actId="20577"/>
          <ac:spMkLst>
            <pc:docMk/>
            <pc:sldMk cId="1781815063" sldId="2147483592"/>
            <ac:spMk id="11" creationId="{B2DFC221-2D61-D590-6940-85AF7E9C701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spc="120" normalizeH="0" baseline="0">
                <a:solidFill>
                  <a:schemeClr val="tx1"/>
                </a:solidFill>
                <a:latin typeface="+mn-lt"/>
                <a:ea typeface="+mn-ea"/>
                <a:cs typeface="+mn-cs"/>
              </a:defRPr>
            </a:pPr>
            <a:r>
              <a:rPr lang="en-US" sz="2000" cap="none" dirty="0">
                <a:solidFill>
                  <a:schemeClr val="tx1"/>
                </a:solidFill>
              </a:rPr>
              <a:t>Underlying Operating Margin</a:t>
            </a:r>
          </a:p>
        </c:rich>
      </c:tx>
      <c:overlay val="0"/>
      <c:spPr>
        <a:noFill/>
        <a:ln>
          <a:noFill/>
        </a:ln>
        <a:effectLst/>
      </c:spPr>
      <c:txPr>
        <a:bodyPr rot="0" spcFirstLastPara="1" vertOverflow="ellipsis" vert="horz" wrap="square" anchor="ctr" anchorCtr="1"/>
        <a:lstStyle/>
        <a:p>
          <a:pPr>
            <a:defRPr sz="2000" b="1" i="0" u="none" strike="noStrike" kern="1200" cap="none" spc="120" normalizeH="0" baseline="0">
              <a:solidFill>
                <a:schemeClr val="tx1"/>
              </a:solidFill>
              <a:latin typeface="+mn-lt"/>
              <a:ea typeface="+mn-ea"/>
              <a:cs typeface="+mn-cs"/>
            </a:defRPr>
          </a:pPr>
          <a:endParaRPr lang="en-US"/>
        </a:p>
      </c:txPr>
    </c:title>
    <c:autoTitleDeleted val="0"/>
    <c:plotArea>
      <c:layout>
        <c:manualLayout>
          <c:layoutTarget val="inner"/>
          <c:xMode val="edge"/>
          <c:yMode val="edge"/>
          <c:x val="6.5696802654383176E-4"/>
          <c:y val="0.13231474780595198"/>
          <c:w val="0.99598808532504268"/>
          <c:h val="0.69764572141106551"/>
        </c:manualLayout>
      </c:layout>
      <c:barChart>
        <c:barDir val="col"/>
        <c:grouping val="clustered"/>
        <c:varyColors val="0"/>
        <c:ser>
          <c:idx val="0"/>
          <c:order val="0"/>
          <c:tx>
            <c:strRef>
              <c:f>Sheet1!$B$1</c:f>
              <c:strCache>
                <c:ptCount val="1"/>
                <c:pt idx="0">
                  <c:v>Operating Margin</c:v>
                </c:pt>
              </c:strCache>
            </c:strRef>
          </c:tx>
          <c:spPr>
            <a:solidFill>
              <a:srgbClr val="00B0F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70E0-4023-88ED-F814BC23B2FA}"/>
              </c:ext>
            </c:extLst>
          </c:dPt>
          <c:dPt>
            <c:idx val="1"/>
            <c:invertIfNegative val="0"/>
            <c:bubble3D val="0"/>
            <c:spPr>
              <a:solidFill>
                <a:srgbClr val="00B0F0"/>
              </a:solidFill>
              <a:ln>
                <a:noFill/>
              </a:ln>
              <a:effectLst/>
            </c:spPr>
            <c:extLst>
              <c:ext xmlns:c16="http://schemas.microsoft.com/office/drawing/2014/chart" uri="{C3380CC4-5D6E-409C-BE32-E72D297353CC}">
                <c16:uniqueId val="{00000003-70E0-4023-88ED-F814BC23B2F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FY20</c:v>
                </c:pt>
                <c:pt idx="1">
                  <c:v>FY21</c:v>
                </c:pt>
                <c:pt idx="2">
                  <c:v>FY22</c:v>
                </c:pt>
                <c:pt idx="3">
                  <c:v>FY23</c:v>
                </c:pt>
                <c:pt idx="4">
                  <c:v>FY24</c:v>
                </c:pt>
              </c:strCache>
            </c:strRef>
          </c:cat>
          <c:val>
            <c:numRef>
              <c:f>Sheet1!$B$2:$B$6</c:f>
              <c:numCache>
                <c:formatCode>0.0%</c:formatCode>
                <c:ptCount val="5"/>
                <c:pt idx="0">
                  <c:v>0.13200000000000001</c:v>
                </c:pt>
                <c:pt idx="1">
                  <c:v>0.151</c:v>
                </c:pt>
                <c:pt idx="2">
                  <c:v>0.115</c:v>
                </c:pt>
                <c:pt idx="3">
                  <c:v>5.2999999999999999E-2</c:v>
                </c:pt>
                <c:pt idx="4">
                  <c:v>0.16</c:v>
                </c:pt>
              </c:numCache>
            </c:numRef>
          </c:val>
          <c:extLst>
            <c:ext xmlns:c16="http://schemas.microsoft.com/office/drawing/2014/chart" uri="{C3380CC4-5D6E-409C-BE32-E72D297353CC}">
              <c16:uniqueId val="{00000004-70E0-4023-88ED-F814BC23B2FA}"/>
            </c:ext>
          </c:extLst>
        </c:ser>
        <c:dLbls>
          <c:dLblPos val="ctr"/>
          <c:showLegendKey val="0"/>
          <c:showVal val="1"/>
          <c:showCatName val="0"/>
          <c:showSerName val="0"/>
          <c:showPercent val="0"/>
          <c:showBubbleSize val="0"/>
        </c:dLbls>
        <c:gapWidth val="30"/>
        <c:axId val="425847439"/>
        <c:axId val="425840239"/>
      </c:barChart>
      <c:catAx>
        <c:axId val="42584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en-US"/>
          </a:p>
        </c:txPr>
        <c:crossAx val="425840239"/>
        <c:crosses val="autoZero"/>
        <c:auto val="1"/>
        <c:lblAlgn val="ctr"/>
        <c:lblOffset val="100"/>
        <c:noMultiLvlLbl val="0"/>
      </c:catAx>
      <c:valAx>
        <c:axId val="425840239"/>
        <c:scaling>
          <c:orientation val="minMax"/>
          <c:min val="0"/>
        </c:scaling>
        <c:delete val="0"/>
        <c:axPos val="l"/>
        <c:numFmt formatCode="0.0%"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847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w="82550">
              <a:solidFill>
                <a:schemeClr val="accent1"/>
              </a:solidFill>
            </a:ln>
            <a:effectLst/>
          </c:spPr>
          <c:invertIfNegative val="0"/>
          <c:dPt>
            <c:idx val="0"/>
            <c:invertIfNegative val="0"/>
            <c:bubble3D val="0"/>
            <c:spPr>
              <a:solidFill>
                <a:srgbClr val="088AAA"/>
              </a:solidFill>
              <a:ln w="82550">
                <a:noFill/>
              </a:ln>
              <a:effectLst/>
            </c:spPr>
            <c:extLst>
              <c:ext xmlns:c16="http://schemas.microsoft.com/office/drawing/2014/chart" uri="{C3380CC4-5D6E-409C-BE32-E72D297353CC}">
                <c16:uniqueId val="{00000001-3245-486D-87C2-BE67ED47E62C}"/>
              </c:ext>
            </c:extLst>
          </c:dPt>
          <c:dPt>
            <c:idx val="1"/>
            <c:invertIfNegative val="0"/>
            <c:bubble3D val="0"/>
            <c:spPr>
              <a:solidFill>
                <a:srgbClr val="00B0F0"/>
              </a:solidFill>
              <a:ln w="82550">
                <a:noFill/>
              </a:ln>
              <a:effectLst/>
            </c:spPr>
            <c:extLst>
              <c:ext xmlns:c16="http://schemas.microsoft.com/office/drawing/2014/chart" uri="{C3380CC4-5D6E-409C-BE32-E72D297353CC}">
                <c16:uniqueId val="{00000003-3245-486D-87C2-BE67ED47E62C}"/>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3245-486D-87C2-BE67ED47E62C}"/>
              </c:ext>
            </c:extLst>
          </c:dPt>
          <c:dLbls>
            <c:dLbl>
              <c:idx val="2"/>
              <c:delete val="1"/>
              <c:extLst>
                <c:ext xmlns:c15="http://schemas.microsoft.com/office/drawing/2012/chart" uri="{CE6537A1-D6FC-4f65-9D91-7224C49458BB}"/>
                <c:ext xmlns:c16="http://schemas.microsoft.com/office/drawing/2014/chart" uri="{C3380CC4-5D6E-409C-BE32-E72D297353CC}">
                  <c16:uniqueId val="{00000005-3245-486D-87C2-BE67ED47E62C}"/>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FY23</c:v>
                </c:pt>
                <c:pt idx="1">
                  <c:v>FY24</c:v>
                </c:pt>
                <c:pt idx="2">
                  <c:v>FY25</c:v>
                </c:pt>
              </c:strCache>
            </c:strRef>
          </c:cat>
          <c:val>
            <c:numRef>
              <c:f>Sheet1!$B$2:$B$4</c:f>
              <c:numCache>
                <c:formatCode>#,##0</c:formatCode>
                <c:ptCount val="3"/>
                <c:pt idx="0">
                  <c:v>240</c:v>
                </c:pt>
                <c:pt idx="1">
                  <c:v>218</c:v>
                </c:pt>
                <c:pt idx="2">
                  <c:v>260</c:v>
                </c:pt>
              </c:numCache>
            </c:numRef>
          </c:val>
          <c:extLst>
            <c:ext xmlns:c16="http://schemas.microsoft.com/office/drawing/2014/chart" uri="{C3380CC4-5D6E-409C-BE32-E72D297353CC}">
              <c16:uniqueId val="{00000006-3245-486D-87C2-BE67ED47E62C}"/>
            </c:ext>
          </c:extLst>
        </c:ser>
        <c:dLbls>
          <c:showLegendKey val="0"/>
          <c:showVal val="0"/>
          <c:showCatName val="0"/>
          <c:showSerName val="0"/>
          <c:showPercent val="0"/>
          <c:showBubbleSize val="0"/>
        </c:dLbls>
        <c:gapWidth val="95"/>
        <c:axId val="425847439"/>
        <c:axId val="425840239"/>
      </c:barChart>
      <c:catAx>
        <c:axId val="425847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425840239"/>
        <c:crosses val="autoZero"/>
        <c:auto val="1"/>
        <c:lblAlgn val="ctr"/>
        <c:lblOffset val="100"/>
        <c:noMultiLvlLbl val="0"/>
      </c:catAx>
      <c:valAx>
        <c:axId val="425840239"/>
        <c:scaling>
          <c:orientation val="minMax"/>
          <c:min val="0"/>
        </c:scaling>
        <c:delete val="1"/>
        <c:axPos val="b"/>
        <c:numFmt formatCode="#,##0" sourceLinked="1"/>
        <c:majorTickMark val="out"/>
        <c:minorTickMark val="none"/>
        <c:tickLblPos val="nextTo"/>
        <c:crossAx val="425847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3425420817133201E-2"/>
          <c:w val="0.99460070252042043"/>
          <c:h val="0.78965648413547884"/>
        </c:manualLayout>
      </c:layout>
      <c:stockChart>
        <c:ser>
          <c:idx val="0"/>
          <c:order val="0"/>
          <c:tx>
            <c:strRef>
              <c:f>Sheet1!$C$1</c:f>
              <c:strCache>
                <c:ptCount val="1"/>
                <c:pt idx="0">
                  <c:v>Open</c:v>
                </c:pt>
              </c:strCache>
            </c:strRef>
          </c:tx>
          <c:spPr>
            <a:ln w="19050" cap="rnd">
              <a:noFill/>
              <a:round/>
            </a:ln>
            <a:effectLst/>
          </c:spPr>
          <c:marker>
            <c:symbol val="none"/>
          </c:marker>
          <c:dLbls>
            <c:delete val="1"/>
          </c:dLbls>
          <c:cat>
            <c:strRef>
              <c:f>Sheet1!$B$2:$B$10</c:f>
              <c:strCache>
                <c:ptCount val="9"/>
                <c:pt idx="0">
                  <c:v>Net Cash at
31 Dec 23</c:v>
                </c:pt>
                <c:pt idx="1">
                  <c:v>Cash from Operations</c:v>
                </c:pt>
                <c:pt idx="2">
                  <c:v>Shareholder Distribution</c:v>
                </c:pt>
                <c:pt idx="3">
                  <c:v>Pivotal Investment</c:v>
                </c:pt>
                <c:pt idx="4">
                  <c:v>Tenet Acquisition</c:v>
                </c:pt>
                <c:pt idx="5">
                  <c:v>CapEx</c:v>
                </c:pt>
                <c:pt idx="6">
                  <c:v>Lettings Books</c:v>
                </c:pt>
                <c:pt idx="7">
                  <c:v>Exceptionals &amp; Other</c:v>
                </c:pt>
                <c:pt idx="8">
                  <c:v>Net Cash at 31 Dec 24</c:v>
                </c:pt>
              </c:strCache>
            </c:strRef>
          </c:cat>
          <c:val>
            <c:numRef>
              <c:f>Sheet1!$C$2:$C$10</c:f>
              <c:numCache>
                <c:formatCode>#,##0.0;\(#,##0.0\);\-</c:formatCode>
                <c:ptCount val="9"/>
                <c:pt idx="0">
                  <c:v>0</c:v>
                </c:pt>
                <c:pt idx="1">
                  <c:v>35</c:v>
                </c:pt>
                <c:pt idx="2">
                  <c:v>66.099999999999994</c:v>
                </c:pt>
                <c:pt idx="3">
                  <c:v>53.499999999999993</c:v>
                </c:pt>
                <c:pt idx="4">
                  <c:v>43.599999999999994</c:v>
                </c:pt>
                <c:pt idx="5">
                  <c:v>37.899999999999991</c:v>
                </c:pt>
                <c:pt idx="6">
                  <c:v>34.899999999999991</c:v>
                </c:pt>
                <c:pt idx="7">
                  <c:v>34.159999999999989</c:v>
                </c:pt>
                <c:pt idx="8">
                  <c:v>0</c:v>
                </c:pt>
              </c:numCache>
            </c:numRef>
          </c:val>
          <c:smooth val="0"/>
          <c:extLst>
            <c:ext xmlns:c16="http://schemas.microsoft.com/office/drawing/2014/chart" uri="{C3380CC4-5D6E-409C-BE32-E72D297353CC}">
              <c16:uniqueId val="{00000000-6861-465C-B48C-B3D4CAB95A10}"/>
            </c:ext>
          </c:extLst>
        </c:ser>
        <c:ser>
          <c:idx val="1"/>
          <c:order val="1"/>
          <c:tx>
            <c:strRef>
              <c:f>Sheet1!$D$1</c:f>
              <c:strCache>
                <c:ptCount val="1"/>
                <c:pt idx="0">
                  <c:v>Close</c:v>
                </c:pt>
              </c:strCache>
            </c:strRef>
          </c:tx>
          <c:spPr>
            <a:ln w="19050" cap="rnd">
              <a:noFill/>
              <a:round/>
            </a:ln>
            <a:effectLst/>
          </c:spPr>
          <c:marker>
            <c:symbol val="none"/>
          </c:marker>
          <c:dLbls>
            <c:dLbl>
              <c:idx val="0"/>
              <c:tx>
                <c:rich>
                  <a:bodyPr/>
                  <a:lstStyle/>
                  <a:p>
                    <a:fld id="{949C9571-2E04-40F4-B68D-B87D7408F196}" type="CELLRANGE">
                      <a:rPr lang="en-US" sz="1800">
                        <a:solidFill>
                          <a:schemeClr val="bg1"/>
                        </a:solidFill>
                      </a:rPr>
                      <a:pPr/>
                      <a:t>[CELLRANGE]</a:t>
                    </a:fld>
                    <a:endParaRPr lang="en-GB"/>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861-465C-B48C-B3D4CAB95A10}"/>
                </c:ext>
              </c:extLst>
            </c:dLbl>
            <c:dLbl>
              <c:idx val="1"/>
              <c:tx>
                <c:rich>
                  <a:bodyPr/>
                  <a:lstStyle/>
                  <a:p>
                    <a:fld id="{BB138375-7F3F-4522-84F4-A58DE7E28EB5}" type="CELLRANGE">
                      <a:rPr lang="en-US" dirty="0"/>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861-465C-B48C-B3D4CAB95A10}"/>
                </c:ext>
              </c:extLst>
            </c:dLbl>
            <c:dLbl>
              <c:idx val="2"/>
              <c:tx>
                <c:rich>
                  <a:bodyPr/>
                  <a:lstStyle/>
                  <a:p>
                    <a:fld id="{16CA72D9-8E9D-48DF-9006-BE311C988866}" type="CELLRANGE">
                      <a:rPr lang="en-US" dirty="0"/>
                      <a:pPr/>
                      <a:t>[CELLRANGE]</a:t>
                    </a:fld>
                    <a:endParaRPr lang="en-GB"/>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861-465C-B48C-B3D4CAB95A10}"/>
                </c:ext>
              </c:extLst>
            </c:dLbl>
            <c:dLbl>
              <c:idx val="3"/>
              <c:tx>
                <c:rich>
                  <a:bodyPr/>
                  <a:lstStyle/>
                  <a:p>
                    <a:fld id="{04B17031-DCD6-4BB7-9AB8-04852A92CDF1}" type="CELLRANGE">
                      <a:rPr lang="en-US"/>
                      <a:pPr/>
                      <a:t>[CELLRANGE]</a:t>
                    </a:fld>
                    <a:endParaRPr lang="en-GB"/>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861-465C-B48C-B3D4CAB95A10}"/>
                </c:ext>
              </c:extLst>
            </c:dLbl>
            <c:dLbl>
              <c:idx val="4"/>
              <c:tx>
                <c:rich>
                  <a:bodyPr/>
                  <a:lstStyle/>
                  <a:p>
                    <a:fld id="{744B4470-D1BD-4638-955D-A3D06A730DBC}" type="CELLRANGE">
                      <a:rPr lang="en-GB"/>
                      <a:pPr/>
                      <a:t>[CELLRANGE]</a:t>
                    </a:fld>
                    <a:endParaRPr lang="en-GB"/>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861-465C-B48C-B3D4CAB95A10}"/>
                </c:ext>
              </c:extLst>
            </c:dLbl>
            <c:dLbl>
              <c:idx val="5"/>
              <c:tx>
                <c:rich>
                  <a:bodyPr/>
                  <a:lstStyle/>
                  <a:p>
                    <a:fld id="{553161C8-9E74-4CF8-9513-9CFA5D1E3EB0}" type="CELLRANGE">
                      <a:rPr lang="en-GB"/>
                      <a:pPr/>
                      <a:t>[CELLRANGE]</a:t>
                    </a:fld>
                    <a:endParaRPr lang="en-GB"/>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861-465C-B48C-B3D4CAB95A10}"/>
                </c:ext>
              </c:extLst>
            </c:dLbl>
            <c:dLbl>
              <c:idx val="6"/>
              <c:tx>
                <c:rich>
                  <a:bodyPr/>
                  <a:lstStyle/>
                  <a:p>
                    <a:fld id="{6FC8BD7D-A97C-4643-BFEF-1D59BA06DC8F}" type="CELLRANGE">
                      <a:rPr lang="en-GB"/>
                      <a:pPr/>
                      <a:t>[CELLRANGE]</a:t>
                    </a:fld>
                    <a:endParaRPr lang="en-GB"/>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861-465C-B48C-B3D4CAB95A10}"/>
                </c:ext>
              </c:extLst>
            </c:dLbl>
            <c:dLbl>
              <c:idx val="7"/>
              <c:tx>
                <c:rich>
                  <a:bodyPr/>
                  <a:lstStyle/>
                  <a:p>
                    <a:fld id="{20FA9F08-4FAF-4BB5-BEDF-0B45D93BB42A}" type="CELLRANGE">
                      <a:rPr lang="en-GB"/>
                      <a:pPr/>
                      <a:t>[CELLRANGE]</a:t>
                    </a:fld>
                    <a:endParaRPr lang="en-GB"/>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861-465C-B48C-B3D4CAB95A10}"/>
                </c:ext>
              </c:extLst>
            </c:dLbl>
            <c:dLbl>
              <c:idx val="8"/>
              <c:tx>
                <c:rich>
                  <a:bodyPr/>
                  <a:lstStyle/>
                  <a:p>
                    <a:fld id="{C6BDD171-CCB7-403A-A1B4-C813FA63FD10}" type="CELLRANGE">
                      <a:rPr lang="en-GB"/>
                      <a:pPr/>
                      <a:t>[CELLRANGE]</a:t>
                    </a:fld>
                    <a:endParaRPr lang="en-GB"/>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861-465C-B48C-B3D4CAB95A10}"/>
                </c:ext>
              </c:extLst>
            </c:dLbl>
            <c:dLbl>
              <c:idx val="9"/>
              <c:dLblPos val="t"/>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A-6861-465C-B48C-B3D4CAB95A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Sheet1!$B$2:$B$10</c:f>
              <c:strCache>
                <c:ptCount val="9"/>
                <c:pt idx="0">
                  <c:v>Net Cash at
31 Dec 23</c:v>
                </c:pt>
                <c:pt idx="1">
                  <c:v>Cash from Operations</c:v>
                </c:pt>
                <c:pt idx="2">
                  <c:v>Shareholder Distribution</c:v>
                </c:pt>
                <c:pt idx="3">
                  <c:v>Pivotal Investment</c:v>
                </c:pt>
                <c:pt idx="4">
                  <c:v>Tenet Acquisition</c:v>
                </c:pt>
                <c:pt idx="5">
                  <c:v>CapEx</c:v>
                </c:pt>
                <c:pt idx="6">
                  <c:v>Lettings Books</c:v>
                </c:pt>
                <c:pt idx="7">
                  <c:v>Exceptionals &amp; Other</c:v>
                </c:pt>
                <c:pt idx="8">
                  <c:v>Net Cash at 31 Dec 24</c:v>
                </c:pt>
              </c:strCache>
            </c:strRef>
          </c:cat>
          <c:val>
            <c:numRef>
              <c:f>Sheet1!$D$2:$D$10</c:f>
              <c:numCache>
                <c:formatCode>#,##0.0;\(#,##0.0\);\-</c:formatCode>
                <c:ptCount val="9"/>
                <c:pt idx="0">
                  <c:v>35</c:v>
                </c:pt>
                <c:pt idx="1">
                  <c:v>66.099999999999994</c:v>
                </c:pt>
                <c:pt idx="2">
                  <c:v>53.499999999999993</c:v>
                </c:pt>
                <c:pt idx="3">
                  <c:v>43.599999999999994</c:v>
                </c:pt>
                <c:pt idx="4">
                  <c:v>37.899999999999991</c:v>
                </c:pt>
                <c:pt idx="5">
                  <c:v>34.899999999999991</c:v>
                </c:pt>
                <c:pt idx="6">
                  <c:v>34.159999999999989</c:v>
                </c:pt>
                <c:pt idx="7">
                  <c:v>32.4</c:v>
                </c:pt>
                <c:pt idx="8">
                  <c:v>32.4</c:v>
                </c:pt>
              </c:numCache>
            </c:numRef>
          </c:val>
          <c:smooth val="0"/>
          <c:extLst>
            <c:ext xmlns:c15="http://schemas.microsoft.com/office/drawing/2012/chart" uri="{02D57815-91ED-43cb-92C2-25804820EDAC}">
              <c15:datalabelsRange>
                <c15:f>Sheet1!$F$2:$F$10</c15:f>
                <c15:dlblRangeCache>
                  <c:ptCount val="9"/>
                  <c:pt idx="0">
                    <c:v>35.0</c:v>
                  </c:pt>
                  <c:pt idx="1">
                    <c:v>31.1</c:v>
                  </c:pt>
                  <c:pt idx="2">
                    <c:v>(12.6)</c:v>
                  </c:pt>
                  <c:pt idx="3">
                    <c:v>(9.9)</c:v>
                  </c:pt>
                  <c:pt idx="4">
                    <c:v>(5.7)</c:v>
                  </c:pt>
                  <c:pt idx="5">
                    <c:v>(3.0)</c:v>
                  </c:pt>
                  <c:pt idx="6">
                    <c:v>(0.7)</c:v>
                  </c:pt>
                  <c:pt idx="7">
                    <c:v>(1.8)</c:v>
                  </c:pt>
                  <c:pt idx="8">
                    <c:v>32.4</c:v>
                  </c:pt>
                </c15:dlblRangeCache>
              </c15:datalabelsRange>
            </c:ext>
            <c:ext xmlns:c16="http://schemas.microsoft.com/office/drawing/2014/chart" uri="{C3380CC4-5D6E-409C-BE32-E72D297353CC}">
              <c16:uniqueId val="{0000000B-6861-465C-B48C-B3D4CAB95A10}"/>
            </c:ext>
          </c:extLst>
        </c:ser>
        <c:dLbls>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20"/>
          <c:upBars>
            <c:spPr>
              <a:solidFill>
                <a:schemeClr val="accent2"/>
              </a:solidFill>
              <a:ln w="9525" cap="flat" cmpd="sng" algn="ctr">
                <a:noFill/>
                <a:round/>
              </a:ln>
              <a:effectLst/>
            </c:spPr>
          </c:upBars>
          <c:downBars>
            <c:spPr>
              <a:solidFill>
                <a:schemeClr val="tx1">
                  <a:lumMod val="50000"/>
                  <a:lumOff val="50000"/>
                </a:schemeClr>
              </a:solidFill>
              <a:ln w="9525" cap="flat" cmpd="sng" algn="ctr">
                <a:noFill/>
                <a:round/>
              </a:ln>
              <a:effectLst/>
            </c:spPr>
          </c:downBars>
        </c:upDownBars>
        <c:axId val="225500792"/>
        <c:axId val="225502360"/>
      </c:stockChart>
      <c:catAx>
        <c:axId val="225500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225502360"/>
        <c:crossesAt val="0"/>
        <c:auto val="1"/>
        <c:lblAlgn val="ctr"/>
        <c:lblOffset val="100"/>
        <c:noMultiLvlLbl val="0"/>
      </c:catAx>
      <c:valAx>
        <c:axId val="225502360"/>
        <c:scaling>
          <c:orientation val="minMax"/>
        </c:scaling>
        <c:delete val="0"/>
        <c:axPos val="l"/>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25500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spc="120" normalizeH="0" baseline="0">
                <a:solidFill>
                  <a:schemeClr val="tx1"/>
                </a:solidFill>
                <a:latin typeface="+mn-lt"/>
                <a:ea typeface="+mn-ea"/>
                <a:cs typeface="+mn-cs"/>
              </a:defRPr>
            </a:pPr>
            <a:r>
              <a:rPr lang="en-US" sz="2000" cap="none" dirty="0">
                <a:solidFill>
                  <a:schemeClr val="tx1"/>
                </a:solidFill>
              </a:rPr>
              <a:t>Group costs (£m)</a:t>
            </a:r>
          </a:p>
        </c:rich>
      </c:tx>
      <c:layout>
        <c:manualLayout>
          <c:xMode val="edge"/>
          <c:yMode val="edge"/>
          <c:x val="0.28367763864673046"/>
          <c:y val="9.2091447532529312E-3"/>
        </c:manualLayout>
      </c:layout>
      <c:overlay val="0"/>
      <c:spPr>
        <a:noFill/>
        <a:ln>
          <a:noFill/>
        </a:ln>
        <a:effectLst/>
      </c:spPr>
      <c:txPr>
        <a:bodyPr rot="0" spcFirstLastPara="1" vertOverflow="ellipsis" vert="horz" wrap="square" anchor="ctr" anchorCtr="1"/>
        <a:lstStyle/>
        <a:p>
          <a:pPr>
            <a:defRPr sz="2000" b="1" i="0" u="none" strike="noStrike" kern="1200" cap="none" spc="120" normalizeH="0" baseline="0">
              <a:solidFill>
                <a:schemeClr val="tx1"/>
              </a:solidFill>
              <a:latin typeface="+mn-lt"/>
              <a:ea typeface="+mn-ea"/>
              <a:cs typeface="+mn-cs"/>
            </a:defRPr>
          </a:pPr>
          <a:endParaRPr lang="en-US"/>
        </a:p>
      </c:txPr>
    </c:title>
    <c:autoTitleDeleted val="0"/>
    <c:plotArea>
      <c:layout>
        <c:manualLayout>
          <c:layoutTarget val="inner"/>
          <c:xMode val="edge"/>
          <c:yMode val="edge"/>
          <c:x val="4.0119913007657581E-3"/>
          <c:y val="3.9171858593944883E-2"/>
          <c:w val="0.99598808532504268"/>
          <c:h val="0.77084747335874182"/>
        </c:manualLayout>
      </c:layout>
      <c:barChart>
        <c:barDir val="col"/>
        <c:grouping val="clustered"/>
        <c:varyColors val="0"/>
        <c:ser>
          <c:idx val="0"/>
          <c:order val="0"/>
          <c:tx>
            <c:strRef>
              <c:f>Sheet1!$B$1</c:f>
              <c:strCache>
                <c:ptCount val="1"/>
                <c:pt idx="0">
                  <c:v>Costs</c:v>
                </c:pt>
              </c:strCache>
            </c:strRef>
          </c:tx>
          <c:spPr>
            <a:solidFill>
              <a:srgbClr val="00B0F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BF25-4C9E-B411-E02214BD0542}"/>
              </c:ext>
            </c:extLst>
          </c:dPt>
          <c:dPt>
            <c:idx val="1"/>
            <c:invertIfNegative val="0"/>
            <c:bubble3D val="0"/>
            <c:spPr>
              <a:solidFill>
                <a:srgbClr val="00B0F0"/>
              </a:solidFill>
              <a:ln>
                <a:noFill/>
              </a:ln>
              <a:effectLst/>
            </c:spPr>
            <c:extLst>
              <c:ext xmlns:c16="http://schemas.microsoft.com/office/drawing/2014/chart" uri="{C3380CC4-5D6E-409C-BE32-E72D297353CC}">
                <c16:uniqueId val="{00000003-BF25-4C9E-B411-E02214BD054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FY20</c:v>
                </c:pt>
                <c:pt idx="1">
                  <c:v>FY21</c:v>
                </c:pt>
                <c:pt idx="2">
                  <c:v>FY22</c:v>
                </c:pt>
                <c:pt idx="3">
                  <c:v>FY23</c:v>
                </c:pt>
                <c:pt idx="4">
                  <c:v>FY24</c:v>
                </c:pt>
              </c:strCache>
            </c:strRef>
          </c:cat>
          <c:val>
            <c:numRef>
              <c:f>Sheet1!$B$2:$B$6</c:f>
              <c:numCache>
                <c:formatCode>#,##0;\(#,##0\);\-</c:formatCode>
                <c:ptCount val="5"/>
                <c:pt idx="0">
                  <c:v>232</c:v>
                </c:pt>
                <c:pt idx="1">
                  <c:v>278</c:v>
                </c:pt>
                <c:pt idx="2">
                  <c:v>287</c:v>
                </c:pt>
                <c:pt idx="3">
                  <c:v>167</c:v>
                </c:pt>
                <c:pt idx="4">
                  <c:v>146</c:v>
                </c:pt>
              </c:numCache>
            </c:numRef>
          </c:val>
          <c:extLst>
            <c:ext xmlns:c16="http://schemas.microsoft.com/office/drawing/2014/chart" uri="{C3380CC4-5D6E-409C-BE32-E72D297353CC}">
              <c16:uniqueId val="{00000004-BF25-4C9E-B411-E02214BD0542}"/>
            </c:ext>
          </c:extLst>
        </c:ser>
        <c:dLbls>
          <c:dLblPos val="ctr"/>
          <c:showLegendKey val="0"/>
          <c:showVal val="1"/>
          <c:showCatName val="0"/>
          <c:showSerName val="0"/>
          <c:showPercent val="0"/>
          <c:showBubbleSize val="0"/>
        </c:dLbls>
        <c:gapWidth val="30"/>
        <c:axId val="425847439"/>
        <c:axId val="425840239"/>
      </c:barChart>
      <c:catAx>
        <c:axId val="42584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600" b="1" i="0" u="none" strike="noStrike" kern="1200" cap="all" spc="120" normalizeH="0" baseline="0">
                <a:solidFill>
                  <a:schemeClr val="tx1"/>
                </a:solidFill>
                <a:latin typeface="+mn-lt"/>
                <a:ea typeface="+mn-ea"/>
                <a:cs typeface="+mn-cs"/>
              </a:defRPr>
            </a:pPr>
            <a:endParaRPr lang="en-US"/>
          </a:p>
        </c:txPr>
        <c:crossAx val="425840239"/>
        <c:crosses val="autoZero"/>
        <c:auto val="1"/>
        <c:lblAlgn val="ctr"/>
        <c:lblOffset val="100"/>
        <c:tickLblSkip val="1"/>
        <c:noMultiLvlLbl val="0"/>
      </c:catAx>
      <c:valAx>
        <c:axId val="425840239"/>
        <c:scaling>
          <c:orientation val="minMax"/>
          <c:min val="0"/>
        </c:scaling>
        <c:delete val="1"/>
        <c:axPos val="l"/>
        <c:numFmt formatCode="#,##0;\(#,##0\);\-" sourceLinked="1"/>
        <c:majorTickMark val="out"/>
        <c:minorTickMark val="none"/>
        <c:tickLblPos val="none"/>
        <c:crossAx val="425847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w="82550">
              <a:solidFill>
                <a:schemeClr val="accent1"/>
              </a:solidFill>
            </a:ln>
            <a:effectLst/>
          </c:spPr>
          <c:invertIfNegative val="0"/>
          <c:dPt>
            <c:idx val="0"/>
            <c:invertIfNegative val="0"/>
            <c:bubble3D val="0"/>
            <c:spPr>
              <a:solidFill>
                <a:srgbClr val="088AAA"/>
              </a:solidFill>
              <a:ln w="82550">
                <a:noFill/>
              </a:ln>
              <a:effectLst/>
            </c:spPr>
            <c:extLst>
              <c:ext xmlns:c16="http://schemas.microsoft.com/office/drawing/2014/chart" uri="{C3380CC4-5D6E-409C-BE32-E72D297353CC}">
                <c16:uniqueId val="{00000004-FB00-4713-9266-5C5F394DED3C}"/>
              </c:ext>
            </c:extLst>
          </c:dPt>
          <c:dPt>
            <c:idx val="1"/>
            <c:invertIfNegative val="0"/>
            <c:bubble3D val="0"/>
            <c:spPr>
              <a:solidFill>
                <a:srgbClr val="00B0F0"/>
              </a:solidFill>
              <a:ln w="82550">
                <a:noFill/>
              </a:ln>
              <a:effectLst/>
            </c:spPr>
            <c:extLst>
              <c:ext xmlns:c16="http://schemas.microsoft.com/office/drawing/2014/chart" uri="{C3380CC4-5D6E-409C-BE32-E72D297353CC}">
                <c16:uniqueId val="{00000003-FB00-4713-9266-5C5F394DED3C}"/>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FY23</c:v>
                </c:pt>
                <c:pt idx="1">
                  <c:v>FY24</c:v>
                </c:pt>
              </c:strCache>
            </c:strRef>
          </c:cat>
          <c:val>
            <c:numRef>
              <c:f>Sheet1!$B$2:$B$3</c:f>
              <c:numCache>
                <c:formatCode>General</c:formatCode>
                <c:ptCount val="2"/>
                <c:pt idx="0">
                  <c:v>144.4</c:v>
                </c:pt>
                <c:pt idx="1">
                  <c:v>173.2</c:v>
                </c:pt>
              </c:numCache>
            </c:numRef>
          </c:val>
          <c:extLst>
            <c:ext xmlns:c16="http://schemas.microsoft.com/office/drawing/2014/chart" uri="{C3380CC4-5D6E-409C-BE32-E72D297353CC}">
              <c16:uniqueId val="{00000000-FB00-4713-9266-5C5F394DED3C}"/>
            </c:ext>
          </c:extLst>
        </c:ser>
        <c:dLbls>
          <c:showLegendKey val="0"/>
          <c:showVal val="0"/>
          <c:showCatName val="0"/>
          <c:showSerName val="0"/>
          <c:showPercent val="0"/>
          <c:showBubbleSize val="0"/>
        </c:dLbls>
        <c:gapWidth val="95"/>
        <c:axId val="425847439"/>
        <c:axId val="425840239"/>
      </c:barChart>
      <c:catAx>
        <c:axId val="425847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425840239"/>
        <c:crosses val="autoZero"/>
        <c:auto val="1"/>
        <c:lblAlgn val="ctr"/>
        <c:lblOffset val="100"/>
        <c:noMultiLvlLbl val="0"/>
      </c:catAx>
      <c:valAx>
        <c:axId val="425840239"/>
        <c:scaling>
          <c:orientation val="minMax"/>
          <c:min val="0"/>
        </c:scaling>
        <c:delete val="1"/>
        <c:axPos val="b"/>
        <c:numFmt formatCode="General" sourceLinked="1"/>
        <c:majorTickMark val="out"/>
        <c:minorTickMark val="none"/>
        <c:tickLblPos val="nextTo"/>
        <c:crossAx val="425847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w="82550">
              <a:noFill/>
            </a:ln>
            <a:effectLst/>
          </c:spPr>
          <c:invertIfNegative val="0"/>
          <c:dPt>
            <c:idx val="0"/>
            <c:invertIfNegative val="0"/>
            <c:bubble3D val="0"/>
            <c:spPr>
              <a:solidFill>
                <a:srgbClr val="088AAA"/>
              </a:solidFill>
              <a:ln w="82550">
                <a:noFill/>
              </a:ln>
              <a:effectLst/>
            </c:spPr>
            <c:extLst>
              <c:ext xmlns:c16="http://schemas.microsoft.com/office/drawing/2014/chart" uri="{C3380CC4-5D6E-409C-BE32-E72D297353CC}">
                <c16:uniqueId val="{00000000-7070-4865-900E-2A7C84D3171E}"/>
              </c:ext>
            </c:extLst>
          </c:dPt>
          <c:dPt>
            <c:idx val="1"/>
            <c:invertIfNegative val="0"/>
            <c:bubble3D val="0"/>
            <c:spPr>
              <a:solidFill>
                <a:srgbClr val="00B0F0"/>
              </a:solidFill>
              <a:ln w="82550">
                <a:noFill/>
              </a:ln>
              <a:effectLst/>
            </c:spPr>
            <c:extLst>
              <c:ext xmlns:c16="http://schemas.microsoft.com/office/drawing/2014/chart" uri="{C3380CC4-5D6E-409C-BE32-E72D297353CC}">
                <c16:uniqueId val="{00000002-989E-4A71-8A2E-A16A23FE68D1}"/>
              </c:ext>
            </c:extLst>
          </c:dPt>
          <c:dLbls>
            <c:dLbl>
              <c:idx val="0"/>
              <c:tx>
                <c:rich>
                  <a:bodyPr/>
                  <a:lstStyle/>
                  <a:p>
                    <a:r>
                      <a:rPr lang="en-US"/>
                      <a:t>      10.3</a:t>
                    </a:r>
                    <a:r>
                      <a:rPr lang="en-US" baseline="0"/>
                      <a:t> | 7</a:t>
                    </a:r>
                    <a:r>
                      <a:rPr lang="en-US"/>
                      <a:t>% </a:t>
                    </a:r>
                  </a:p>
                </c:rich>
              </c:tx>
              <c:dLblPos val="inEnd"/>
              <c:showLegendKey val="0"/>
              <c:showVal val="0"/>
              <c:showCatName val="0"/>
              <c:showSerName val="0"/>
              <c:showPercent val="0"/>
              <c:showBubbleSize val="0"/>
              <c:extLst>
                <c:ext xmlns:c15="http://schemas.microsoft.com/office/drawing/2012/chart" uri="{CE6537A1-D6FC-4f65-9D91-7224C49458BB}">
                  <c15:layout>
                    <c:manualLayout>
                      <c:w val="0.28624553238326206"/>
                      <c:h val="0.1822555350856167"/>
                    </c:manualLayout>
                  </c15:layout>
                  <c15:showDataLabelsRange val="1"/>
                </c:ext>
                <c:ext xmlns:c16="http://schemas.microsoft.com/office/drawing/2014/chart" uri="{C3380CC4-5D6E-409C-BE32-E72D297353CC}">
                  <c16:uniqueId val="{00000000-7070-4865-900E-2A7C84D3171E}"/>
                </c:ext>
              </c:extLst>
            </c:dLbl>
            <c:dLbl>
              <c:idx val="1"/>
              <c:tx>
                <c:rich>
                  <a:bodyPr/>
                  <a:lstStyle/>
                  <a:p>
                    <a:fld id="{A2445A14-0E39-4324-9689-F598ED18BECA}" type="CELLRANGE">
                      <a:rPr lang="en-US" dirty="0"/>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layout>
                    <c:manualLayout>
                      <c:w val="0.2522210456366249"/>
                      <c:h val="0.34980513673237246"/>
                    </c:manualLayout>
                  </c15:layout>
                  <c15:dlblFieldTable/>
                  <c15:showDataLabelsRange val="1"/>
                </c:ext>
                <c:ext xmlns:c16="http://schemas.microsoft.com/office/drawing/2014/chart" uri="{C3380CC4-5D6E-409C-BE32-E72D297353CC}">
                  <c16:uniqueId val="{00000002-989E-4A71-8A2E-A16A23FE68D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FY23</c:v>
                </c:pt>
                <c:pt idx="1">
                  <c:v>FY24</c:v>
                </c:pt>
              </c:strCache>
            </c:strRef>
          </c:cat>
          <c:val>
            <c:numRef>
              <c:f>Sheet1!$B$2:$B$3</c:f>
              <c:numCache>
                <c:formatCode>General</c:formatCode>
                <c:ptCount val="2"/>
                <c:pt idx="0">
                  <c:v>10.3</c:v>
                </c:pt>
                <c:pt idx="1">
                  <c:v>27.7</c:v>
                </c:pt>
              </c:numCache>
            </c:numRef>
          </c:val>
          <c:extLst>
            <c:ext xmlns:c15="http://schemas.microsoft.com/office/drawing/2012/chart" uri="{02D57815-91ED-43cb-92C2-25804820EDAC}">
              <c15:datalabelsRange>
                <c15:f>Sheet1!$E$2:$E$3</c15:f>
                <c15:dlblRangeCache>
                  <c:ptCount val="2"/>
                  <c:pt idx="0">
                    <c:v>10.3  |  7%</c:v>
                  </c:pt>
                  <c:pt idx="1">
                    <c:v>27.7  |  16%</c:v>
                  </c:pt>
                </c15:dlblRangeCache>
              </c15:datalabelsRange>
            </c:ext>
            <c:ext xmlns:c16="http://schemas.microsoft.com/office/drawing/2014/chart" uri="{C3380CC4-5D6E-409C-BE32-E72D297353CC}">
              <c16:uniqueId val="{00000000-FB00-4713-9266-5C5F394DED3C}"/>
            </c:ext>
          </c:extLst>
        </c:ser>
        <c:dLbls>
          <c:showLegendKey val="0"/>
          <c:showVal val="0"/>
          <c:showCatName val="0"/>
          <c:showSerName val="0"/>
          <c:showPercent val="0"/>
          <c:showBubbleSize val="0"/>
        </c:dLbls>
        <c:gapWidth val="95"/>
        <c:axId val="425847439"/>
        <c:axId val="425840239"/>
      </c:barChart>
      <c:catAx>
        <c:axId val="425847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425840239"/>
        <c:crosses val="autoZero"/>
        <c:auto val="1"/>
        <c:lblAlgn val="ctr"/>
        <c:lblOffset val="100"/>
        <c:noMultiLvlLbl val="0"/>
      </c:catAx>
      <c:valAx>
        <c:axId val="425840239"/>
        <c:scaling>
          <c:orientation val="minMax"/>
          <c:min val="0"/>
        </c:scaling>
        <c:delete val="1"/>
        <c:axPos val="b"/>
        <c:numFmt formatCode="General" sourceLinked="1"/>
        <c:majorTickMark val="out"/>
        <c:minorTickMark val="none"/>
        <c:tickLblPos val="nextTo"/>
        <c:crossAx val="425847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w="82550">
              <a:noFill/>
            </a:ln>
            <a:effectLst/>
          </c:spPr>
          <c:invertIfNegative val="0"/>
          <c:dPt>
            <c:idx val="0"/>
            <c:invertIfNegative val="0"/>
            <c:bubble3D val="0"/>
            <c:spPr>
              <a:solidFill>
                <a:srgbClr val="088AAA"/>
              </a:solidFill>
              <a:ln w="82550">
                <a:noFill/>
              </a:ln>
              <a:effectLst/>
            </c:spPr>
            <c:extLst>
              <c:ext xmlns:c16="http://schemas.microsoft.com/office/drawing/2014/chart" uri="{C3380CC4-5D6E-409C-BE32-E72D297353CC}">
                <c16:uniqueId val="{00000001-2DA7-445D-8361-7318F484977B}"/>
              </c:ext>
            </c:extLst>
          </c:dPt>
          <c:dPt>
            <c:idx val="1"/>
            <c:invertIfNegative val="0"/>
            <c:bubble3D val="0"/>
            <c:spPr>
              <a:solidFill>
                <a:srgbClr val="00B0F0"/>
              </a:solidFill>
              <a:ln w="82550">
                <a:noFill/>
              </a:ln>
              <a:effectLst/>
            </c:spPr>
            <c:extLst>
              <c:ext xmlns:c16="http://schemas.microsoft.com/office/drawing/2014/chart" uri="{C3380CC4-5D6E-409C-BE32-E72D297353CC}">
                <c16:uniqueId val="{00000002-2DA7-445D-8361-7318F484977B}"/>
              </c:ext>
            </c:extLst>
          </c:dPt>
          <c:dLbls>
            <c:dLbl>
              <c:idx val="0"/>
              <c:layout>
                <c:manualLayout>
                  <c:x val="-0.26488775661173281"/>
                  <c:y val="-1.4035004996977501E-2"/>
                </c:manualLayout>
              </c:layout>
              <c:tx>
                <c:rich>
                  <a:bodyPr/>
                  <a:lstStyle/>
                  <a:p>
                    <a:fld id="{2742E3E4-9BFF-4009-91CA-CA9A91EEA488}"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manualLayout>
                      <c:w val="0.33130654118598013"/>
                      <c:h val="0.17394049526254116"/>
                    </c:manualLayout>
                  </c15:layout>
                  <c15:dlblFieldTable/>
                  <c15:showDataLabelsRange val="1"/>
                </c:ext>
                <c:ext xmlns:c16="http://schemas.microsoft.com/office/drawing/2014/chart" uri="{C3380CC4-5D6E-409C-BE32-E72D297353CC}">
                  <c16:uniqueId val="{00000001-2DA7-445D-8361-7318F484977B}"/>
                </c:ext>
              </c:extLst>
            </c:dLbl>
            <c:dLbl>
              <c:idx val="1"/>
              <c:tx>
                <c:rich>
                  <a:bodyPr/>
                  <a:lstStyle/>
                  <a:p>
                    <a:fld id="{2C20C423-1045-4957-A217-4856BF8E3DE1}"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layout>
                    <c:manualLayout>
                      <c:w val="0.26501059104145841"/>
                      <c:h val="0.33384598552810479"/>
                    </c:manualLayout>
                  </c15:layout>
                  <c15:dlblFieldTable/>
                  <c15:showDataLabelsRange val="1"/>
                </c:ext>
                <c:ext xmlns:c16="http://schemas.microsoft.com/office/drawing/2014/chart" uri="{C3380CC4-5D6E-409C-BE32-E72D297353CC}">
                  <c16:uniqueId val="{00000002-2DA7-445D-8361-7318F484977B}"/>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FY23</c:v>
                </c:pt>
                <c:pt idx="1">
                  <c:v>FY24</c:v>
                </c:pt>
              </c:strCache>
            </c:strRef>
          </c:cat>
          <c:val>
            <c:numRef>
              <c:f>Sheet1!$B$2:$B$3</c:f>
              <c:numCache>
                <c:formatCode>General</c:formatCode>
                <c:ptCount val="2"/>
                <c:pt idx="0">
                  <c:v>-0.2</c:v>
                </c:pt>
                <c:pt idx="1">
                  <c:v>31.1</c:v>
                </c:pt>
              </c:numCache>
            </c:numRef>
          </c:val>
          <c:extLst>
            <c:ext xmlns:c15="http://schemas.microsoft.com/office/drawing/2012/chart" uri="{02D57815-91ED-43cb-92C2-25804820EDAC}">
              <c15:datalabelsRange>
                <c15:f>Sheet1!$F$2:$F$3</c15:f>
                <c15:dlblRangeCache>
                  <c:ptCount val="2"/>
                  <c:pt idx="0">
                    <c:v>(0.2)m | (2)%</c:v>
                  </c:pt>
                  <c:pt idx="1">
                    <c:v>31.1 | 114%</c:v>
                  </c:pt>
                </c15:dlblRangeCache>
              </c15:datalabelsRange>
            </c:ext>
            <c:ext xmlns:c16="http://schemas.microsoft.com/office/drawing/2014/chart" uri="{C3380CC4-5D6E-409C-BE32-E72D297353CC}">
              <c16:uniqueId val="{00000003-2DA7-445D-8361-7318F484977B}"/>
            </c:ext>
          </c:extLst>
        </c:ser>
        <c:dLbls>
          <c:showLegendKey val="0"/>
          <c:showVal val="0"/>
          <c:showCatName val="0"/>
          <c:showSerName val="0"/>
          <c:showPercent val="0"/>
          <c:showBubbleSize val="0"/>
        </c:dLbls>
        <c:gapWidth val="95"/>
        <c:axId val="425847439"/>
        <c:axId val="425840239"/>
      </c:barChart>
      <c:catAx>
        <c:axId val="425847439"/>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425840239"/>
        <c:crosses val="autoZero"/>
        <c:auto val="1"/>
        <c:lblAlgn val="ctr"/>
        <c:lblOffset val="100"/>
        <c:noMultiLvlLbl val="0"/>
      </c:catAx>
      <c:valAx>
        <c:axId val="425840239"/>
        <c:scaling>
          <c:orientation val="minMax"/>
          <c:min val="-0.30000000000000004"/>
        </c:scaling>
        <c:delete val="0"/>
        <c:axPos val="b"/>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847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w="82550">
              <a:solidFill>
                <a:schemeClr val="accent1"/>
              </a:solidFill>
            </a:ln>
            <a:effectLst/>
          </c:spPr>
          <c:invertIfNegative val="0"/>
          <c:dPt>
            <c:idx val="0"/>
            <c:invertIfNegative val="0"/>
            <c:bubble3D val="0"/>
            <c:spPr>
              <a:solidFill>
                <a:srgbClr val="088AAA"/>
              </a:solidFill>
              <a:ln w="82550">
                <a:noFill/>
              </a:ln>
              <a:effectLst/>
            </c:spPr>
            <c:extLst>
              <c:ext xmlns:c16="http://schemas.microsoft.com/office/drawing/2014/chart" uri="{C3380CC4-5D6E-409C-BE32-E72D297353CC}">
                <c16:uniqueId val="{00000001-AFDB-4D2E-BE5A-A377BB61D8A5}"/>
              </c:ext>
            </c:extLst>
          </c:dPt>
          <c:dPt>
            <c:idx val="1"/>
            <c:invertIfNegative val="0"/>
            <c:bubble3D val="0"/>
            <c:spPr>
              <a:solidFill>
                <a:srgbClr val="00B0F0"/>
              </a:solidFill>
              <a:ln w="82550">
                <a:noFill/>
              </a:ln>
              <a:effectLst/>
            </c:spPr>
            <c:extLst>
              <c:ext xmlns:c16="http://schemas.microsoft.com/office/drawing/2014/chart" uri="{C3380CC4-5D6E-409C-BE32-E72D297353CC}">
                <c16:uniqueId val="{00000003-AFDB-4D2E-BE5A-A377BB61D8A5}"/>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FY23</c:v>
                </c:pt>
                <c:pt idx="1">
                  <c:v>FY24</c:v>
                </c:pt>
              </c:strCache>
            </c:strRef>
          </c:cat>
          <c:val>
            <c:numRef>
              <c:f>Sheet1!$B$2:$B$3</c:f>
              <c:numCache>
                <c:formatCode>General</c:formatCode>
                <c:ptCount val="2"/>
                <c:pt idx="0">
                  <c:v>11.4</c:v>
                </c:pt>
                <c:pt idx="1">
                  <c:v>11.4</c:v>
                </c:pt>
              </c:numCache>
            </c:numRef>
          </c:val>
          <c:extLst>
            <c:ext xmlns:c16="http://schemas.microsoft.com/office/drawing/2014/chart" uri="{C3380CC4-5D6E-409C-BE32-E72D297353CC}">
              <c16:uniqueId val="{00000004-AFDB-4D2E-BE5A-A377BB61D8A5}"/>
            </c:ext>
          </c:extLst>
        </c:ser>
        <c:dLbls>
          <c:showLegendKey val="0"/>
          <c:showVal val="0"/>
          <c:showCatName val="0"/>
          <c:showSerName val="0"/>
          <c:showPercent val="0"/>
          <c:showBubbleSize val="0"/>
        </c:dLbls>
        <c:gapWidth val="95"/>
        <c:axId val="425847439"/>
        <c:axId val="425840239"/>
      </c:barChart>
      <c:catAx>
        <c:axId val="425847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425840239"/>
        <c:crosses val="autoZero"/>
        <c:auto val="1"/>
        <c:lblAlgn val="ctr"/>
        <c:lblOffset val="100"/>
        <c:noMultiLvlLbl val="0"/>
      </c:catAx>
      <c:valAx>
        <c:axId val="425840239"/>
        <c:scaling>
          <c:orientation val="minMax"/>
          <c:min val="0"/>
        </c:scaling>
        <c:delete val="1"/>
        <c:axPos val="b"/>
        <c:numFmt formatCode="General" sourceLinked="1"/>
        <c:majorTickMark val="out"/>
        <c:minorTickMark val="none"/>
        <c:tickLblPos val="nextTo"/>
        <c:crossAx val="425847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w="82550">
              <a:solidFill>
                <a:schemeClr val="accent1"/>
              </a:solidFill>
            </a:ln>
            <a:effectLst/>
          </c:spPr>
          <c:invertIfNegative val="0"/>
          <c:dPt>
            <c:idx val="0"/>
            <c:invertIfNegative val="0"/>
            <c:bubble3D val="0"/>
            <c:spPr>
              <a:solidFill>
                <a:srgbClr val="088AAA"/>
              </a:solidFill>
              <a:ln w="82550">
                <a:noFill/>
              </a:ln>
              <a:effectLst/>
            </c:spPr>
            <c:extLst>
              <c:ext xmlns:c16="http://schemas.microsoft.com/office/drawing/2014/chart" uri="{C3380CC4-5D6E-409C-BE32-E72D297353CC}">
                <c16:uniqueId val="{00000001-8882-4733-B9AD-12ED33E0ACDF}"/>
              </c:ext>
            </c:extLst>
          </c:dPt>
          <c:dPt>
            <c:idx val="1"/>
            <c:invertIfNegative val="0"/>
            <c:bubble3D val="0"/>
            <c:spPr>
              <a:solidFill>
                <a:srgbClr val="00B0F0"/>
              </a:solidFill>
              <a:ln w="82550">
                <a:noFill/>
              </a:ln>
              <a:effectLst/>
            </c:spPr>
            <c:extLst>
              <c:ext xmlns:c16="http://schemas.microsoft.com/office/drawing/2014/chart" uri="{C3380CC4-5D6E-409C-BE32-E72D297353CC}">
                <c16:uniqueId val="{00000003-8882-4733-B9AD-12ED33E0ACDF}"/>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8882-4733-B9AD-12ED33E0ACDF}"/>
              </c:ext>
            </c:extLst>
          </c:dPt>
          <c:dLbls>
            <c:dLbl>
              <c:idx val="2"/>
              <c:delete val="1"/>
              <c:extLst>
                <c:ext xmlns:c15="http://schemas.microsoft.com/office/drawing/2012/chart" uri="{CE6537A1-D6FC-4f65-9D91-7224C49458BB}"/>
                <c:ext xmlns:c16="http://schemas.microsoft.com/office/drawing/2014/chart" uri="{C3380CC4-5D6E-409C-BE32-E72D297353CC}">
                  <c16:uniqueId val="{00000005-8882-4733-B9AD-12ED33E0ACDF}"/>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FY23</c:v>
                </c:pt>
                <c:pt idx="1">
                  <c:v>FY24</c:v>
                </c:pt>
                <c:pt idx="2">
                  <c:v>FY25</c:v>
                </c:pt>
              </c:strCache>
            </c:strRef>
          </c:cat>
          <c:val>
            <c:numRef>
              <c:f>Sheet1!$B$2:$B$4</c:f>
              <c:numCache>
                <c:formatCode>#,##0</c:formatCode>
                <c:ptCount val="3"/>
                <c:pt idx="0">
                  <c:v>1019</c:v>
                </c:pt>
                <c:pt idx="1">
                  <c:v>1101</c:v>
                </c:pt>
                <c:pt idx="2">
                  <c:v>1200</c:v>
                </c:pt>
              </c:numCache>
            </c:numRef>
          </c:val>
          <c:extLst>
            <c:ext xmlns:c16="http://schemas.microsoft.com/office/drawing/2014/chart" uri="{C3380CC4-5D6E-409C-BE32-E72D297353CC}">
              <c16:uniqueId val="{00000006-8882-4733-B9AD-12ED33E0ACDF}"/>
            </c:ext>
          </c:extLst>
        </c:ser>
        <c:dLbls>
          <c:showLegendKey val="0"/>
          <c:showVal val="0"/>
          <c:showCatName val="0"/>
          <c:showSerName val="0"/>
          <c:showPercent val="0"/>
          <c:showBubbleSize val="0"/>
        </c:dLbls>
        <c:gapWidth val="95"/>
        <c:axId val="425847439"/>
        <c:axId val="425840239"/>
      </c:barChart>
      <c:catAx>
        <c:axId val="425847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425840239"/>
        <c:crosses val="autoZero"/>
        <c:auto val="1"/>
        <c:lblAlgn val="ctr"/>
        <c:lblOffset val="100"/>
        <c:noMultiLvlLbl val="0"/>
      </c:catAx>
      <c:valAx>
        <c:axId val="425840239"/>
        <c:scaling>
          <c:orientation val="minMax"/>
          <c:min val="0"/>
        </c:scaling>
        <c:delete val="1"/>
        <c:axPos val="b"/>
        <c:numFmt formatCode="#,##0" sourceLinked="1"/>
        <c:majorTickMark val="out"/>
        <c:minorTickMark val="none"/>
        <c:tickLblPos val="nextTo"/>
        <c:crossAx val="425847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w="82550">
              <a:solidFill>
                <a:schemeClr val="accent1"/>
              </a:solidFill>
            </a:ln>
            <a:effectLst/>
          </c:spPr>
          <c:invertIfNegative val="0"/>
          <c:dPt>
            <c:idx val="0"/>
            <c:invertIfNegative val="0"/>
            <c:bubble3D val="0"/>
            <c:spPr>
              <a:solidFill>
                <a:srgbClr val="088AAA"/>
              </a:solidFill>
              <a:ln w="82550">
                <a:noFill/>
              </a:ln>
              <a:effectLst/>
            </c:spPr>
            <c:extLst>
              <c:ext xmlns:c16="http://schemas.microsoft.com/office/drawing/2014/chart" uri="{C3380CC4-5D6E-409C-BE32-E72D297353CC}">
                <c16:uniqueId val="{00000001-D6D3-44AA-A780-11096B9431A4}"/>
              </c:ext>
            </c:extLst>
          </c:dPt>
          <c:dPt>
            <c:idx val="1"/>
            <c:invertIfNegative val="0"/>
            <c:bubble3D val="0"/>
            <c:spPr>
              <a:solidFill>
                <a:srgbClr val="00B0F0"/>
              </a:solidFill>
              <a:ln w="82550">
                <a:noFill/>
              </a:ln>
              <a:effectLst/>
            </c:spPr>
            <c:extLst>
              <c:ext xmlns:c16="http://schemas.microsoft.com/office/drawing/2014/chart" uri="{C3380CC4-5D6E-409C-BE32-E72D297353CC}">
                <c16:uniqueId val="{00000003-D6D3-44AA-A780-11096B9431A4}"/>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D6D3-44AA-A780-11096B9431A4}"/>
              </c:ext>
            </c:extLst>
          </c:dPt>
          <c:dLbls>
            <c:dLbl>
              <c:idx val="2"/>
              <c:delete val="1"/>
              <c:extLst>
                <c:ext xmlns:c15="http://schemas.microsoft.com/office/drawing/2012/chart" uri="{CE6537A1-D6FC-4f65-9D91-7224C49458BB}"/>
                <c:ext xmlns:c16="http://schemas.microsoft.com/office/drawing/2014/chart" uri="{C3380CC4-5D6E-409C-BE32-E72D297353CC}">
                  <c16:uniqueId val="{00000005-D6D3-44AA-A780-11096B9431A4}"/>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FY23</c:v>
                </c:pt>
                <c:pt idx="1">
                  <c:v>FY24</c:v>
                </c:pt>
                <c:pt idx="2">
                  <c:v>FY25</c:v>
                </c:pt>
              </c:strCache>
            </c:strRef>
          </c:cat>
          <c:val>
            <c:numRef>
              <c:f>Sheet1!$B$2:$B$4</c:f>
              <c:numCache>
                <c:formatCode>#,##0</c:formatCode>
                <c:ptCount val="3"/>
                <c:pt idx="0">
                  <c:v>226</c:v>
                </c:pt>
                <c:pt idx="1">
                  <c:v>242</c:v>
                </c:pt>
                <c:pt idx="2">
                  <c:v>270</c:v>
                </c:pt>
              </c:numCache>
            </c:numRef>
          </c:val>
          <c:extLst>
            <c:ext xmlns:c16="http://schemas.microsoft.com/office/drawing/2014/chart" uri="{C3380CC4-5D6E-409C-BE32-E72D297353CC}">
              <c16:uniqueId val="{00000006-D6D3-44AA-A780-11096B9431A4}"/>
            </c:ext>
          </c:extLst>
        </c:ser>
        <c:dLbls>
          <c:showLegendKey val="0"/>
          <c:showVal val="0"/>
          <c:showCatName val="0"/>
          <c:showSerName val="0"/>
          <c:showPercent val="0"/>
          <c:showBubbleSize val="0"/>
        </c:dLbls>
        <c:gapWidth val="95"/>
        <c:axId val="425847439"/>
        <c:axId val="425840239"/>
      </c:barChart>
      <c:catAx>
        <c:axId val="425847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425840239"/>
        <c:crosses val="autoZero"/>
        <c:auto val="1"/>
        <c:lblAlgn val="ctr"/>
        <c:lblOffset val="100"/>
        <c:noMultiLvlLbl val="0"/>
      </c:catAx>
      <c:valAx>
        <c:axId val="425840239"/>
        <c:scaling>
          <c:orientation val="minMax"/>
          <c:min val="0"/>
        </c:scaling>
        <c:delete val="1"/>
        <c:axPos val="b"/>
        <c:numFmt formatCode="#,##0" sourceLinked="1"/>
        <c:majorTickMark val="out"/>
        <c:minorTickMark val="none"/>
        <c:tickLblPos val="nextTo"/>
        <c:crossAx val="425847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w="82550">
              <a:solidFill>
                <a:schemeClr val="accent1"/>
              </a:solidFill>
            </a:ln>
            <a:effectLst/>
          </c:spPr>
          <c:invertIfNegative val="0"/>
          <c:dPt>
            <c:idx val="0"/>
            <c:invertIfNegative val="0"/>
            <c:bubble3D val="0"/>
            <c:spPr>
              <a:solidFill>
                <a:srgbClr val="088AAA"/>
              </a:solidFill>
              <a:ln w="82550">
                <a:noFill/>
              </a:ln>
              <a:effectLst/>
            </c:spPr>
            <c:extLst>
              <c:ext xmlns:c16="http://schemas.microsoft.com/office/drawing/2014/chart" uri="{C3380CC4-5D6E-409C-BE32-E72D297353CC}">
                <c16:uniqueId val="{00000001-FAA7-401D-8A6D-C114C407C483}"/>
              </c:ext>
            </c:extLst>
          </c:dPt>
          <c:dPt>
            <c:idx val="1"/>
            <c:invertIfNegative val="0"/>
            <c:bubble3D val="0"/>
            <c:spPr>
              <a:solidFill>
                <a:srgbClr val="00B0F0"/>
              </a:solidFill>
              <a:ln w="82550">
                <a:noFill/>
              </a:ln>
              <a:effectLst/>
            </c:spPr>
            <c:extLst>
              <c:ext xmlns:c16="http://schemas.microsoft.com/office/drawing/2014/chart" uri="{C3380CC4-5D6E-409C-BE32-E72D297353CC}">
                <c16:uniqueId val="{00000003-FAA7-401D-8A6D-C114C407C48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FAA7-401D-8A6D-C114C407C483}"/>
              </c:ext>
            </c:extLst>
          </c:dPt>
          <c:dLbls>
            <c:dLbl>
              <c:idx val="2"/>
              <c:delete val="1"/>
              <c:extLst>
                <c:ext xmlns:c15="http://schemas.microsoft.com/office/drawing/2012/chart" uri="{CE6537A1-D6FC-4f65-9D91-7224C49458BB}"/>
                <c:ext xmlns:c16="http://schemas.microsoft.com/office/drawing/2014/chart" uri="{C3380CC4-5D6E-409C-BE32-E72D297353CC}">
                  <c16:uniqueId val="{00000005-FAA7-401D-8A6D-C114C407C483}"/>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FY23</c:v>
                </c:pt>
                <c:pt idx="1">
                  <c:v>FY24</c:v>
                </c:pt>
                <c:pt idx="2">
                  <c:v>FY25</c:v>
                </c:pt>
              </c:strCache>
            </c:strRef>
          </c:cat>
          <c:val>
            <c:numRef>
              <c:f>Sheet1!$B$2:$B$4</c:f>
              <c:numCache>
                <c:formatCode>#,##0</c:formatCode>
                <c:ptCount val="3"/>
                <c:pt idx="0">
                  <c:v>1025</c:v>
                </c:pt>
                <c:pt idx="1">
                  <c:v>1240</c:v>
                </c:pt>
                <c:pt idx="2">
                  <c:v>1304</c:v>
                </c:pt>
              </c:numCache>
            </c:numRef>
          </c:val>
          <c:extLst>
            <c:ext xmlns:c16="http://schemas.microsoft.com/office/drawing/2014/chart" uri="{C3380CC4-5D6E-409C-BE32-E72D297353CC}">
              <c16:uniqueId val="{00000006-FAA7-401D-8A6D-C114C407C483}"/>
            </c:ext>
          </c:extLst>
        </c:ser>
        <c:dLbls>
          <c:showLegendKey val="0"/>
          <c:showVal val="0"/>
          <c:showCatName val="0"/>
          <c:showSerName val="0"/>
          <c:showPercent val="0"/>
          <c:showBubbleSize val="0"/>
        </c:dLbls>
        <c:gapWidth val="95"/>
        <c:axId val="425847439"/>
        <c:axId val="425840239"/>
      </c:barChart>
      <c:catAx>
        <c:axId val="425847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425840239"/>
        <c:crosses val="autoZero"/>
        <c:auto val="1"/>
        <c:lblAlgn val="ctr"/>
        <c:lblOffset val="100"/>
        <c:noMultiLvlLbl val="0"/>
      </c:catAx>
      <c:valAx>
        <c:axId val="425840239"/>
        <c:scaling>
          <c:orientation val="minMax"/>
          <c:min val="0"/>
        </c:scaling>
        <c:delete val="1"/>
        <c:axPos val="b"/>
        <c:numFmt formatCode="#,##0" sourceLinked="1"/>
        <c:majorTickMark val="out"/>
        <c:minorTickMark val="none"/>
        <c:tickLblPos val="nextTo"/>
        <c:crossAx val="425847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46B956-3B3F-0E74-44A0-8BF3B3501F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ECE7410-2A40-3C38-BCC0-4A72E19DB7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2F1B38-74F6-4CD0-A8B8-2DA26FD35D6C}" type="datetimeFigureOut">
              <a:rPr lang="en-GB" smtClean="0"/>
              <a:t>17/09/2025</a:t>
            </a:fld>
            <a:endParaRPr lang="en-GB"/>
          </a:p>
        </p:txBody>
      </p:sp>
      <p:sp>
        <p:nvSpPr>
          <p:cNvPr id="4" name="Footer Placeholder 3">
            <a:extLst>
              <a:ext uri="{FF2B5EF4-FFF2-40B4-BE49-F238E27FC236}">
                <a16:creationId xmlns:a16="http://schemas.microsoft.com/office/drawing/2014/main" id="{70FD27E7-5A48-87BB-EBA7-8D17815B2B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F772A1-25BE-2756-4230-43E983C612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2D2A6D-D535-4687-A6F9-EED5298F59D1}" type="slidenum">
              <a:rPr lang="en-GB" smtClean="0"/>
              <a:t>‹#›</a:t>
            </a:fld>
            <a:endParaRPr lang="en-GB"/>
          </a:p>
        </p:txBody>
      </p:sp>
    </p:spTree>
    <p:extLst>
      <p:ext uri="{BB962C8B-B14F-4D97-AF65-F5344CB8AC3E}">
        <p14:creationId xmlns:p14="http://schemas.microsoft.com/office/powerpoint/2010/main" val="3024696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7BA1C-D284-496F-B195-6B3764739B49}" type="datetimeFigureOut">
              <a:rPr lang="en-GB" smtClean="0"/>
              <a:t>17/09/2025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086E4-CB03-41DE-9E6A-F156E71123B4}" type="slidenum">
              <a:rPr lang="en-GB" smtClean="0"/>
              <a:t>‹#›</a:t>
            </a:fld>
            <a:endParaRPr lang="en-GB"/>
          </a:p>
        </p:txBody>
      </p:sp>
    </p:spTree>
    <p:extLst>
      <p:ext uri="{BB962C8B-B14F-4D97-AF65-F5344CB8AC3E}">
        <p14:creationId xmlns:p14="http://schemas.microsoft.com/office/powerpoint/2010/main" val="1146525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5C45-BCED-A046-FB09-CDECF6A93164}"/>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44F2CD-761F-83A5-B70C-65399A97AAB2}"/>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0A19E8-3610-B912-0773-9C339F7E5D23}"/>
              </a:ext>
            </a:extLst>
          </p:cNvPr>
          <p:cNvSpPr>
            <a:spLocks noGrp="1"/>
          </p:cNvSpPr>
          <p:nvPr>
            <p:ph type="dt" sz="half" idx="10"/>
          </p:nvPr>
        </p:nvSpPr>
        <p:spPr/>
        <p:txBody>
          <a:bodyPr/>
          <a:lstStyle/>
          <a:p>
            <a:fld id="{BCB79BD0-E885-4DAB-B595-DC7698177C10}" type="datetimeFigureOut">
              <a:rPr lang="en-GB" smtClean="0"/>
              <a:t>17/09/2025</a:t>
            </a:fld>
            <a:endParaRPr lang="en-GB"/>
          </a:p>
        </p:txBody>
      </p:sp>
      <p:sp>
        <p:nvSpPr>
          <p:cNvPr id="5" name="Footer Placeholder 4">
            <a:extLst>
              <a:ext uri="{FF2B5EF4-FFF2-40B4-BE49-F238E27FC236}">
                <a16:creationId xmlns:a16="http://schemas.microsoft.com/office/drawing/2014/main" id="{A33B761B-F572-EAE4-E8E3-661DDF784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73C019-033E-C1D4-F897-A1D66DA0915A}"/>
              </a:ext>
            </a:extLst>
          </p:cNvPr>
          <p:cNvSpPr>
            <a:spLocks noGrp="1"/>
          </p:cNvSpPr>
          <p:nvPr>
            <p:ph type="sldNum" sz="quarter" idx="12"/>
          </p:nvPr>
        </p:nvSpPr>
        <p:spPr/>
        <p:txBody>
          <a:bodyPr/>
          <a:lstStyle/>
          <a:p>
            <a:fld id="{10866366-0FDB-4B71-8F31-5C9EEB851BAF}" type="slidenum">
              <a:rPr lang="en-GB" smtClean="0"/>
              <a:t>‹#›</a:t>
            </a:fld>
            <a:endParaRPr lang="en-GB"/>
          </a:p>
        </p:txBody>
      </p:sp>
    </p:spTree>
    <p:extLst>
      <p:ext uri="{BB962C8B-B14F-4D97-AF65-F5344CB8AC3E}">
        <p14:creationId xmlns:p14="http://schemas.microsoft.com/office/powerpoint/2010/main" val="233325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BB37-8E00-B2B7-CE9D-344F46CEA3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4707B3-60EF-B519-097B-49872AC9C7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81C283-0E0A-B4CC-9BFA-62AF6DA6FA09}"/>
              </a:ext>
            </a:extLst>
          </p:cNvPr>
          <p:cNvSpPr>
            <a:spLocks noGrp="1"/>
          </p:cNvSpPr>
          <p:nvPr>
            <p:ph type="dt" sz="half" idx="10"/>
          </p:nvPr>
        </p:nvSpPr>
        <p:spPr/>
        <p:txBody>
          <a:bodyPr/>
          <a:lstStyle/>
          <a:p>
            <a:fld id="{BCB79BD0-E885-4DAB-B595-DC7698177C10}" type="datetimeFigureOut">
              <a:rPr lang="en-GB" smtClean="0"/>
              <a:t>17/09/2025</a:t>
            </a:fld>
            <a:endParaRPr lang="en-GB"/>
          </a:p>
        </p:txBody>
      </p:sp>
      <p:sp>
        <p:nvSpPr>
          <p:cNvPr id="5" name="Footer Placeholder 4">
            <a:extLst>
              <a:ext uri="{FF2B5EF4-FFF2-40B4-BE49-F238E27FC236}">
                <a16:creationId xmlns:a16="http://schemas.microsoft.com/office/drawing/2014/main" id="{BBB6892F-5760-131C-64EC-9E76503B0B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548C87-CAB4-1DC1-1D65-2DF38DF1FAA8}"/>
              </a:ext>
            </a:extLst>
          </p:cNvPr>
          <p:cNvSpPr>
            <a:spLocks noGrp="1"/>
          </p:cNvSpPr>
          <p:nvPr>
            <p:ph type="sldNum" sz="quarter" idx="12"/>
          </p:nvPr>
        </p:nvSpPr>
        <p:spPr/>
        <p:txBody>
          <a:bodyPr/>
          <a:lstStyle/>
          <a:p>
            <a:fld id="{10866366-0FDB-4B71-8F31-5C9EEB851BAF}" type="slidenum">
              <a:rPr lang="en-GB" smtClean="0"/>
              <a:t>‹#›</a:t>
            </a:fld>
            <a:endParaRPr lang="en-GB"/>
          </a:p>
        </p:txBody>
      </p:sp>
    </p:spTree>
    <p:extLst>
      <p:ext uri="{BB962C8B-B14F-4D97-AF65-F5344CB8AC3E}">
        <p14:creationId xmlns:p14="http://schemas.microsoft.com/office/powerpoint/2010/main" val="165033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E2AA4-5A3C-DE10-B706-9929F46F40EC}"/>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0932EB-AD0C-FDA6-BC74-A1C8E6438DDC}"/>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D1220-C0B8-5A64-5162-CB5A6FABBB70}"/>
              </a:ext>
            </a:extLst>
          </p:cNvPr>
          <p:cNvSpPr>
            <a:spLocks noGrp="1"/>
          </p:cNvSpPr>
          <p:nvPr>
            <p:ph type="dt" sz="half" idx="10"/>
          </p:nvPr>
        </p:nvSpPr>
        <p:spPr/>
        <p:txBody>
          <a:bodyPr/>
          <a:lstStyle/>
          <a:p>
            <a:fld id="{BCB79BD0-E885-4DAB-B595-DC7698177C10}" type="datetimeFigureOut">
              <a:rPr lang="en-GB" smtClean="0"/>
              <a:t>17/09/2025</a:t>
            </a:fld>
            <a:endParaRPr lang="en-GB"/>
          </a:p>
        </p:txBody>
      </p:sp>
      <p:sp>
        <p:nvSpPr>
          <p:cNvPr id="5" name="Footer Placeholder 4">
            <a:extLst>
              <a:ext uri="{FF2B5EF4-FFF2-40B4-BE49-F238E27FC236}">
                <a16:creationId xmlns:a16="http://schemas.microsoft.com/office/drawing/2014/main" id="{2C931A11-1DBB-2175-3C44-880E5DF901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C58028-953F-40CA-564B-38A3D5EC6BBC}"/>
              </a:ext>
            </a:extLst>
          </p:cNvPr>
          <p:cNvSpPr>
            <a:spLocks noGrp="1"/>
          </p:cNvSpPr>
          <p:nvPr>
            <p:ph type="sldNum" sz="quarter" idx="12"/>
          </p:nvPr>
        </p:nvSpPr>
        <p:spPr/>
        <p:txBody>
          <a:bodyPr/>
          <a:lstStyle/>
          <a:p>
            <a:fld id="{10866366-0FDB-4B71-8F31-5C9EEB851BAF}" type="slidenum">
              <a:rPr lang="en-GB" smtClean="0"/>
              <a:t>‹#›</a:t>
            </a:fld>
            <a:endParaRPr lang="en-GB"/>
          </a:p>
        </p:txBody>
      </p:sp>
    </p:spTree>
    <p:extLst>
      <p:ext uri="{BB962C8B-B14F-4D97-AF65-F5344CB8AC3E}">
        <p14:creationId xmlns:p14="http://schemas.microsoft.com/office/powerpoint/2010/main" val="2601250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SL Title Slid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4ABB4710-FAE3-2A66-B9B8-1628890CE8C0}"/>
              </a:ext>
            </a:extLst>
          </p:cNvPr>
          <p:cNvSpPr/>
          <p:nvPr userDrawn="1"/>
        </p:nvSpPr>
        <p:spPr>
          <a:xfrm>
            <a:off x="12726" y="0"/>
            <a:ext cx="5229709" cy="5620709"/>
          </a:xfrm>
          <a:custGeom>
            <a:avLst/>
            <a:gdLst/>
            <a:ahLst/>
            <a:cxnLst/>
            <a:rect l="l" t="t" r="r" b="b"/>
            <a:pathLst>
              <a:path w="5229709" h="5620709">
                <a:moveTo>
                  <a:pt x="0" y="0"/>
                </a:moveTo>
                <a:lnTo>
                  <a:pt x="5229709" y="0"/>
                </a:lnTo>
                <a:lnTo>
                  <a:pt x="5229709" y="5620709"/>
                </a:lnTo>
                <a:lnTo>
                  <a:pt x="0" y="5620709"/>
                </a:lnTo>
                <a:lnTo>
                  <a:pt x="0" y="0"/>
                </a:lnTo>
                <a:close/>
              </a:path>
            </a:pathLst>
          </a:custGeom>
          <a:blipFill>
            <a:blip r:embed="rId2"/>
            <a:stretch>
              <a:fillRect/>
            </a:stretch>
          </a:blipFill>
        </p:spPr>
        <p:txBody>
          <a:bodyPr/>
          <a:lstStyle/>
          <a:p>
            <a:endParaRPr lang="en-GB"/>
          </a:p>
        </p:txBody>
      </p:sp>
      <p:sp>
        <p:nvSpPr>
          <p:cNvPr id="12" name="Freeform 7">
            <a:extLst>
              <a:ext uri="{FF2B5EF4-FFF2-40B4-BE49-F238E27FC236}">
                <a16:creationId xmlns:a16="http://schemas.microsoft.com/office/drawing/2014/main" id="{B1F5C06D-D175-1062-1B85-897A0126C8EC}"/>
              </a:ext>
            </a:extLst>
          </p:cNvPr>
          <p:cNvSpPr/>
          <p:nvPr userDrawn="1"/>
        </p:nvSpPr>
        <p:spPr>
          <a:xfrm>
            <a:off x="1495533" y="1706995"/>
            <a:ext cx="6805952" cy="7551305"/>
          </a:xfrm>
          <a:custGeom>
            <a:avLst/>
            <a:gdLst/>
            <a:ahLst/>
            <a:cxnLst/>
            <a:rect l="l" t="t" r="r" b="b"/>
            <a:pathLst>
              <a:path w="6805952" h="7551305">
                <a:moveTo>
                  <a:pt x="0" y="0"/>
                </a:moveTo>
                <a:lnTo>
                  <a:pt x="6805953" y="0"/>
                </a:lnTo>
                <a:lnTo>
                  <a:pt x="6805953" y="7551305"/>
                </a:lnTo>
                <a:lnTo>
                  <a:pt x="0" y="7551305"/>
                </a:lnTo>
                <a:lnTo>
                  <a:pt x="0" y="0"/>
                </a:lnTo>
                <a:close/>
              </a:path>
            </a:pathLst>
          </a:custGeom>
          <a:blipFill>
            <a:blip r:embed="rId3"/>
            <a:stretch>
              <a:fillRect/>
            </a:stretch>
          </a:blipFill>
        </p:spPr>
        <p:txBody>
          <a:bodyPr/>
          <a:lstStyle/>
          <a:p>
            <a:endParaRPr lang="en-GB"/>
          </a:p>
        </p:txBody>
      </p:sp>
      <p:sp>
        <p:nvSpPr>
          <p:cNvPr id="20" name="AutoShape 18">
            <a:extLst>
              <a:ext uri="{FF2B5EF4-FFF2-40B4-BE49-F238E27FC236}">
                <a16:creationId xmlns:a16="http://schemas.microsoft.com/office/drawing/2014/main" id="{A373D170-699D-6FAB-8020-8AFD7F2990B7}"/>
              </a:ext>
            </a:extLst>
          </p:cNvPr>
          <p:cNvSpPr/>
          <p:nvPr userDrawn="1"/>
        </p:nvSpPr>
        <p:spPr>
          <a:xfrm>
            <a:off x="0" y="2544633"/>
            <a:ext cx="18288000" cy="0"/>
          </a:xfrm>
          <a:prstGeom prst="line">
            <a:avLst/>
          </a:prstGeom>
          <a:ln w="38100" cap="flat">
            <a:solidFill>
              <a:srgbClr val="FFFFFF"/>
            </a:solidFill>
            <a:prstDash val="solid"/>
            <a:headEnd type="none" w="sm" len="sm"/>
            <a:tailEnd type="none" w="sm" len="sm"/>
          </a:ln>
        </p:spPr>
        <p:txBody>
          <a:bodyPr/>
          <a:lstStyle/>
          <a:p>
            <a:endParaRPr lang="en-GB"/>
          </a:p>
        </p:txBody>
      </p:sp>
      <p:sp>
        <p:nvSpPr>
          <p:cNvPr id="2" name="Title 1"/>
          <p:cNvSpPr>
            <a:spLocks noGrp="1"/>
          </p:cNvSpPr>
          <p:nvPr>
            <p:ph type="ctrTitle" hasCustomPrompt="1"/>
          </p:nvPr>
        </p:nvSpPr>
        <p:spPr>
          <a:xfrm>
            <a:off x="4175596" y="4500561"/>
            <a:ext cx="10496015" cy="2412050"/>
          </a:xfrm>
          <a:prstGeom prst="rect">
            <a:avLst/>
          </a:prstGeom>
        </p:spPr>
        <p:txBody>
          <a:bodyPr anchor="t">
            <a:normAutofit/>
          </a:bodyPr>
          <a:lstStyle>
            <a:lvl1pPr algn="l">
              <a:defRPr sz="9000">
                <a:solidFill>
                  <a:schemeClr val="bg1"/>
                </a:solidFill>
              </a:defRPr>
            </a:lvl1pPr>
          </a:lstStyle>
          <a:p>
            <a:r>
              <a:rPr lang="en-US"/>
              <a:t>Click to add title</a:t>
            </a:r>
          </a:p>
        </p:txBody>
      </p:sp>
      <p:pic>
        <p:nvPicPr>
          <p:cNvPr id="4" name="Picture 3">
            <a:extLst>
              <a:ext uri="{FF2B5EF4-FFF2-40B4-BE49-F238E27FC236}">
                <a16:creationId xmlns:a16="http://schemas.microsoft.com/office/drawing/2014/main" id="{D967B880-D319-16BA-5F5D-65FC35D19B97}"/>
              </a:ext>
            </a:extLst>
          </p:cNvPr>
          <p:cNvPicPr>
            <a:picLocks noChangeAspect="1"/>
          </p:cNvPicPr>
          <p:nvPr userDrawn="1"/>
        </p:nvPicPr>
        <p:blipFill>
          <a:blip r:embed="rId4"/>
          <a:srcRect t="15971" r="7170"/>
          <a:stretch/>
        </p:blipFill>
        <p:spPr>
          <a:xfrm>
            <a:off x="1" y="-1"/>
            <a:ext cx="18275274" cy="7877529"/>
          </a:xfrm>
          <a:prstGeom prst="rect">
            <a:avLst/>
          </a:prstGeom>
        </p:spPr>
      </p:pic>
    </p:spTree>
    <p:extLst>
      <p:ext uri="{BB962C8B-B14F-4D97-AF65-F5344CB8AC3E}">
        <p14:creationId xmlns:p14="http://schemas.microsoft.com/office/powerpoint/2010/main" val="1616184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8E6C7814-9A36-809F-277C-59AAA4FE470C}"/>
              </a:ext>
            </a:extLst>
          </p:cNvPr>
          <p:cNvSpPr/>
          <p:nvPr userDrawn="1"/>
        </p:nvSpPr>
        <p:spPr>
          <a:xfrm>
            <a:off x="16519131" y="471445"/>
            <a:ext cx="1363309" cy="619614"/>
          </a:xfrm>
          <a:custGeom>
            <a:avLst/>
            <a:gdLst/>
            <a:ahLst/>
            <a:cxnLst/>
            <a:rect l="l" t="t" r="r" b="b"/>
            <a:pathLst>
              <a:path w="699886" h="318093">
                <a:moveTo>
                  <a:pt x="0" y="0"/>
                </a:moveTo>
                <a:lnTo>
                  <a:pt x="699886" y="0"/>
                </a:lnTo>
                <a:lnTo>
                  <a:pt x="699886" y="318093"/>
                </a:lnTo>
                <a:lnTo>
                  <a:pt x="0" y="318093"/>
                </a:lnTo>
                <a:lnTo>
                  <a:pt x="0" y="0"/>
                </a:lnTo>
                <a:close/>
              </a:path>
            </a:pathLst>
          </a:custGeom>
          <a:blipFill>
            <a:blip r:embed="rId2"/>
            <a:stretch>
              <a:fillRect/>
            </a:stretch>
          </a:blipFill>
        </p:spPr>
        <p:txBody>
          <a:bodyPr/>
          <a:lstStyle/>
          <a:p>
            <a:endParaRPr lang="en-GB"/>
          </a:p>
        </p:txBody>
      </p:sp>
      <p:sp>
        <p:nvSpPr>
          <p:cNvPr id="11" name="AutoShape 8">
            <a:extLst>
              <a:ext uri="{FF2B5EF4-FFF2-40B4-BE49-F238E27FC236}">
                <a16:creationId xmlns:a16="http://schemas.microsoft.com/office/drawing/2014/main" id="{AE77FBD1-B754-8F9C-1694-7427A7EADB5D}"/>
              </a:ext>
            </a:extLst>
          </p:cNvPr>
          <p:cNvSpPr/>
          <p:nvPr userDrawn="1"/>
        </p:nvSpPr>
        <p:spPr>
          <a:xfrm>
            <a:off x="0" y="1562504"/>
            <a:ext cx="18288000" cy="0"/>
          </a:xfrm>
          <a:prstGeom prst="line">
            <a:avLst/>
          </a:prstGeom>
          <a:ln w="19050" cap="flat">
            <a:solidFill>
              <a:srgbClr val="FFFFFF"/>
            </a:solidFill>
            <a:prstDash val="solid"/>
            <a:headEnd type="none" w="sm" len="sm"/>
            <a:tailEnd type="none" w="sm" len="sm"/>
          </a:ln>
        </p:spPr>
        <p:txBody>
          <a:bodyPr/>
          <a:lstStyle/>
          <a:p>
            <a:endParaRPr lang="en-GB"/>
          </a:p>
        </p:txBody>
      </p:sp>
      <p:sp>
        <p:nvSpPr>
          <p:cNvPr id="13" name="Title 1">
            <a:extLst>
              <a:ext uri="{FF2B5EF4-FFF2-40B4-BE49-F238E27FC236}">
                <a16:creationId xmlns:a16="http://schemas.microsoft.com/office/drawing/2014/main" id="{08D5510E-53F1-CDFE-A31C-D005AE0F4729}"/>
              </a:ext>
            </a:extLst>
          </p:cNvPr>
          <p:cNvSpPr>
            <a:spLocks noGrp="1"/>
          </p:cNvSpPr>
          <p:nvPr>
            <p:ph type="title"/>
          </p:nvPr>
        </p:nvSpPr>
        <p:spPr>
          <a:xfrm>
            <a:off x="914396" y="823273"/>
            <a:ext cx="15199180" cy="619613"/>
          </a:xfrm>
          <a:prstGeom prst="rect">
            <a:avLst/>
          </a:prstGeom>
        </p:spPr>
        <p:txBody>
          <a:bodyPr/>
          <a:lstStyle>
            <a:lvl1pPr algn="l">
              <a:defRPr sz="3000">
                <a:solidFill>
                  <a:schemeClr val="bg1"/>
                </a:solidFill>
                <a:latin typeface="Calibri (MS) Light" panose="020B0604020202020204" charset="0"/>
                <a:cs typeface="Calibri (MS) Light" panose="020B0604020202020204" charset="0"/>
              </a:defRPr>
            </a:lvl1pPr>
          </a:lstStyle>
          <a:p>
            <a:r>
              <a:rPr lang="en-US" dirty="0"/>
              <a:t>Click to edit Master title style</a:t>
            </a:r>
          </a:p>
        </p:txBody>
      </p:sp>
      <p:sp>
        <p:nvSpPr>
          <p:cNvPr id="16" name="Content Placeholder 3">
            <a:extLst>
              <a:ext uri="{FF2B5EF4-FFF2-40B4-BE49-F238E27FC236}">
                <a16:creationId xmlns:a16="http://schemas.microsoft.com/office/drawing/2014/main" id="{D203A07D-F7AD-6047-DA58-DB46D5A012FA}"/>
              </a:ext>
            </a:extLst>
          </p:cNvPr>
          <p:cNvSpPr>
            <a:spLocks noGrp="1"/>
          </p:cNvSpPr>
          <p:nvPr>
            <p:ph sz="half" idx="2"/>
          </p:nvPr>
        </p:nvSpPr>
        <p:spPr>
          <a:xfrm>
            <a:off x="1504950" y="2395003"/>
            <a:ext cx="15506700" cy="6558497"/>
          </a:xfrm>
          <a:prstGeom prst="rect">
            <a:avLst/>
          </a:prstGeom>
        </p:spPr>
        <p:txBody>
          <a:bodyPr/>
          <a:lstStyle>
            <a:lvl1pPr>
              <a:defRPr sz="4400">
                <a:solidFill>
                  <a:schemeClr val="bg1"/>
                </a:solidFill>
              </a:defRPr>
            </a:lvl1pPr>
            <a:lvl2pPr>
              <a:defRPr sz="4000">
                <a:solidFill>
                  <a:schemeClr val="bg1"/>
                </a:solidFill>
              </a:defRPr>
            </a:lvl2pPr>
            <a:lvl3pPr>
              <a:defRPr sz="3600">
                <a:solidFill>
                  <a:schemeClr val="bg1"/>
                </a:solidFill>
              </a:defRPr>
            </a:lvl3pPr>
            <a:lvl4pPr>
              <a:defRPr sz="3200">
                <a:solidFill>
                  <a:schemeClr val="bg1"/>
                </a:solidFill>
              </a:defRPr>
            </a:lvl4pPr>
            <a:lvl5pPr>
              <a:defRPr sz="3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6">
            <a:extLst>
              <a:ext uri="{FF2B5EF4-FFF2-40B4-BE49-F238E27FC236}">
                <a16:creationId xmlns:a16="http://schemas.microsoft.com/office/drawing/2014/main" id="{50A402BE-411B-8CBD-E34A-24D2F72FC326}"/>
              </a:ext>
            </a:extLst>
          </p:cNvPr>
          <p:cNvSpPr>
            <a:spLocks noGrp="1"/>
          </p:cNvSpPr>
          <p:nvPr>
            <p:ph type="sldNum" sz="quarter" idx="4"/>
          </p:nvPr>
        </p:nvSpPr>
        <p:spPr>
          <a:xfrm>
            <a:off x="16097534" y="9879723"/>
            <a:ext cx="2133600" cy="365125"/>
          </a:xfrm>
          <a:prstGeom prst="rect">
            <a:avLst/>
          </a:prstGeom>
        </p:spPr>
        <p:txBody>
          <a:bodyPr/>
          <a:lstStyle>
            <a:lvl1pPr algn="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19989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8A9805B-E95A-2847-FF1B-A0F9D031BFB1}"/>
              </a:ext>
            </a:extLst>
          </p:cNvPr>
          <p:cNvSpPr/>
          <p:nvPr userDrawn="1"/>
        </p:nvSpPr>
        <p:spPr>
          <a:xfrm>
            <a:off x="12726" y="0"/>
            <a:ext cx="5229709" cy="5620709"/>
          </a:xfrm>
          <a:custGeom>
            <a:avLst/>
            <a:gdLst/>
            <a:ahLst/>
            <a:cxnLst/>
            <a:rect l="l" t="t" r="r" b="b"/>
            <a:pathLst>
              <a:path w="5229709" h="5620709">
                <a:moveTo>
                  <a:pt x="0" y="0"/>
                </a:moveTo>
                <a:lnTo>
                  <a:pt x="5229709" y="0"/>
                </a:lnTo>
                <a:lnTo>
                  <a:pt x="5229709" y="5620709"/>
                </a:lnTo>
                <a:lnTo>
                  <a:pt x="0" y="5620709"/>
                </a:lnTo>
                <a:lnTo>
                  <a:pt x="0" y="0"/>
                </a:lnTo>
                <a:close/>
              </a:path>
            </a:pathLst>
          </a:custGeom>
          <a:blipFill>
            <a:blip r:embed="rId2"/>
            <a:stretch>
              <a:fillRect/>
            </a:stretch>
          </a:blipFill>
        </p:spPr>
        <p:txBody>
          <a:bodyPr/>
          <a:lstStyle/>
          <a:p>
            <a:endParaRPr lang="en-GB"/>
          </a:p>
        </p:txBody>
      </p:sp>
      <p:sp>
        <p:nvSpPr>
          <p:cNvPr id="27" name="Freeform 7">
            <a:extLst>
              <a:ext uri="{FF2B5EF4-FFF2-40B4-BE49-F238E27FC236}">
                <a16:creationId xmlns:a16="http://schemas.microsoft.com/office/drawing/2014/main" id="{798879D8-DAD4-CA19-BE67-1C295FAF20E2}"/>
              </a:ext>
            </a:extLst>
          </p:cNvPr>
          <p:cNvSpPr/>
          <p:nvPr userDrawn="1"/>
        </p:nvSpPr>
        <p:spPr>
          <a:xfrm>
            <a:off x="1495533" y="1706995"/>
            <a:ext cx="6805952" cy="7551305"/>
          </a:xfrm>
          <a:custGeom>
            <a:avLst/>
            <a:gdLst/>
            <a:ahLst/>
            <a:cxnLst/>
            <a:rect l="l" t="t" r="r" b="b"/>
            <a:pathLst>
              <a:path w="6805952" h="7551305">
                <a:moveTo>
                  <a:pt x="0" y="0"/>
                </a:moveTo>
                <a:lnTo>
                  <a:pt x="6805953" y="0"/>
                </a:lnTo>
                <a:lnTo>
                  <a:pt x="6805953" y="7551305"/>
                </a:lnTo>
                <a:lnTo>
                  <a:pt x="0" y="7551305"/>
                </a:lnTo>
                <a:lnTo>
                  <a:pt x="0" y="0"/>
                </a:lnTo>
                <a:close/>
              </a:path>
            </a:pathLst>
          </a:custGeom>
          <a:blipFill>
            <a:blip r:embed="rId3"/>
            <a:stretch>
              <a:fillRect/>
            </a:stretch>
          </a:blipFill>
        </p:spPr>
        <p:txBody>
          <a:bodyPr/>
          <a:lstStyle/>
          <a:p>
            <a:endParaRPr lang="en-GB"/>
          </a:p>
        </p:txBody>
      </p:sp>
      <p:sp>
        <p:nvSpPr>
          <p:cNvPr id="35" name="AutoShape 18">
            <a:extLst>
              <a:ext uri="{FF2B5EF4-FFF2-40B4-BE49-F238E27FC236}">
                <a16:creationId xmlns:a16="http://schemas.microsoft.com/office/drawing/2014/main" id="{0E7317A7-E0FD-FA62-6DAC-850E67AE6814}"/>
              </a:ext>
            </a:extLst>
          </p:cNvPr>
          <p:cNvSpPr/>
          <p:nvPr userDrawn="1"/>
        </p:nvSpPr>
        <p:spPr>
          <a:xfrm>
            <a:off x="0" y="2544633"/>
            <a:ext cx="18288000" cy="0"/>
          </a:xfrm>
          <a:prstGeom prst="line">
            <a:avLst/>
          </a:prstGeom>
          <a:ln w="38100" cap="flat">
            <a:solidFill>
              <a:srgbClr val="FFFFFF"/>
            </a:solidFill>
            <a:prstDash val="solid"/>
            <a:headEnd type="none" w="sm" len="sm"/>
            <a:tailEnd type="none" w="sm" len="sm"/>
          </a:ln>
        </p:spPr>
        <p:txBody>
          <a:bodyPr/>
          <a:lstStyle/>
          <a:p>
            <a:endParaRPr lang="en-GB"/>
          </a:p>
        </p:txBody>
      </p:sp>
      <p:sp>
        <p:nvSpPr>
          <p:cNvPr id="37" name="Rectangle: Rounded Corners 36">
            <a:extLst>
              <a:ext uri="{FF2B5EF4-FFF2-40B4-BE49-F238E27FC236}">
                <a16:creationId xmlns:a16="http://schemas.microsoft.com/office/drawing/2014/main" id="{3B85D7A8-E7D6-47C7-E275-395DD78C45EA}"/>
              </a:ext>
            </a:extLst>
          </p:cNvPr>
          <p:cNvSpPr/>
          <p:nvPr userDrawn="1"/>
        </p:nvSpPr>
        <p:spPr>
          <a:xfrm>
            <a:off x="2744007" y="-1291904"/>
            <a:ext cx="16950049" cy="9151579"/>
          </a:xfrm>
          <a:prstGeom prst="roundRect">
            <a:avLst>
              <a:gd name="adj" fmla="val 15308"/>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7">
            <a:extLst>
              <a:ext uri="{FF2B5EF4-FFF2-40B4-BE49-F238E27FC236}">
                <a16:creationId xmlns:a16="http://schemas.microsoft.com/office/drawing/2014/main" id="{8EC2B819-DB6B-9545-2CE7-A0F23BEF728B}"/>
              </a:ext>
            </a:extLst>
          </p:cNvPr>
          <p:cNvSpPr/>
          <p:nvPr userDrawn="1"/>
        </p:nvSpPr>
        <p:spPr>
          <a:xfrm>
            <a:off x="1028700" y="1028700"/>
            <a:ext cx="699886" cy="318093"/>
          </a:xfrm>
          <a:custGeom>
            <a:avLst/>
            <a:gdLst/>
            <a:ahLst/>
            <a:cxnLst/>
            <a:rect l="l" t="t" r="r" b="b"/>
            <a:pathLst>
              <a:path w="699886" h="318093">
                <a:moveTo>
                  <a:pt x="0" y="0"/>
                </a:moveTo>
                <a:lnTo>
                  <a:pt x="699886" y="0"/>
                </a:lnTo>
                <a:lnTo>
                  <a:pt x="699886" y="318093"/>
                </a:lnTo>
                <a:lnTo>
                  <a:pt x="0" y="318093"/>
                </a:lnTo>
                <a:lnTo>
                  <a:pt x="0" y="0"/>
                </a:lnTo>
                <a:close/>
              </a:path>
            </a:pathLst>
          </a:custGeom>
          <a:blipFill>
            <a:blip r:embed="rId4"/>
            <a:stretch>
              <a:fillRect/>
            </a:stretch>
          </a:blipFill>
        </p:spPr>
        <p:txBody>
          <a:bodyPr/>
          <a:lstStyle/>
          <a:p>
            <a:endParaRPr lang="en-GB"/>
          </a:p>
        </p:txBody>
      </p:sp>
      <p:sp>
        <p:nvSpPr>
          <p:cNvPr id="41" name="Slide Number Placeholder 6">
            <a:extLst>
              <a:ext uri="{FF2B5EF4-FFF2-40B4-BE49-F238E27FC236}">
                <a16:creationId xmlns:a16="http://schemas.microsoft.com/office/drawing/2014/main" id="{F9544512-78FC-E927-17D5-EC773FD1586C}"/>
              </a:ext>
            </a:extLst>
          </p:cNvPr>
          <p:cNvSpPr>
            <a:spLocks noGrp="1"/>
          </p:cNvSpPr>
          <p:nvPr>
            <p:ph type="sldNum" sz="quarter" idx="4"/>
          </p:nvPr>
        </p:nvSpPr>
        <p:spPr>
          <a:xfrm>
            <a:off x="16097534" y="9879723"/>
            <a:ext cx="2133600" cy="365125"/>
          </a:xfrm>
          <a:prstGeom prst="rect">
            <a:avLst/>
          </a:prstGeom>
        </p:spPr>
        <p:txBody>
          <a:bodyPr/>
          <a:lstStyle>
            <a:lvl1pPr algn="r">
              <a:defRPr>
                <a:solidFill>
                  <a:schemeClr val="bg1"/>
                </a:solidFill>
              </a:defRPr>
            </a:lvl1pPr>
          </a:lstStyle>
          <a:p>
            <a:fld id="{B6F15528-21DE-4FAA-801E-634DDDAF4B2B}" type="slidenum">
              <a:rPr lang="en-US" smtClean="0"/>
              <a:pPr/>
              <a:t>‹#›</a:t>
            </a:fld>
            <a:endParaRPr lang="en-US"/>
          </a:p>
        </p:txBody>
      </p:sp>
      <p:sp>
        <p:nvSpPr>
          <p:cNvPr id="43" name="Title 1">
            <a:extLst>
              <a:ext uri="{FF2B5EF4-FFF2-40B4-BE49-F238E27FC236}">
                <a16:creationId xmlns:a16="http://schemas.microsoft.com/office/drawing/2014/main" id="{9B79EA32-6B48-35E7-5B67-8993DA85C9CC}"/>
              </a:ext>
            </a:extLst>
          </p:cNvPr>
          <p:cNvSpPr>
            <a:spLocks noGrp="1"/>
          </p:cNvSpPr>
          <p:nvPr>
            <p:ph type="ctrTitle" hasCustomPrompt="1"/>
          </p:nvPr>
        </p:nvSpPr>
        <p:spPr>
          <a:xfrm>
            <a:off x="4175596" y="4500561"/>
            <a:ext cx="10496015" cy="2412050"/>
          </a:xfrm>
          <a:prstGeom prst="rect">
            <a:avLst/>
          </a:prstGeom>
        </p:spPr>
        <p:txBody>
          <a:bodyPr anchor="t">
            <a:normAutofit/>
          </a:bodyPr>
          <a:lstStyle>
            <a:lvl1pPr algn="l">
              <a:defRPr sz="7000">
                <a:solidFill>
                  <a:schemeClr val="bg1"/>
                </a:solidFill>
                <a:latin typeface="Calibri (MS) Light" panose="020B0604020202020204" charset="0"/>
                <a:cs typeface="Calibri (MS) Light" panose="020B0604020202020204" charset="0"/>
              </a:defRPr>
            </a:lvl1pPr>
          </a:lstStyle>
          <a:p>
            <a:r>
              <a:rPr lang="en-US" dirty="0"/>
              <a:t>Click to add title</a:t>
            </a:r>
          </a:p>
        </p:txBody>
      </p:sp>
    </p:spTree>
    <p:extLst>
      <p:ext uri="{BB962C8B-B14F-4D97-AF65-F5344CB8AC3E}">
        <p14:creationId xmlns:p14="http://schemas.microsoft.com/office/powerpoint/2010/main" val="3411772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68A8523F-CB06-19D1-BA16-5418DB830C91}"/>
              </a:ext>
            </a:extLst>
          </p:cNvPr>
          <p:cNvSpPr/>
          <p:nvPr userDrawn="1"/>
        </p:nvSpPr>
        <p:spPr>
          <a:xfrm>
            <a:off x="16519131" y="471445"/>
            <a:ext cx="1363309" cy="619614"/>
          </a:xfrm>
          <a:custGeom>
            <a:avLst/>
            <a:gdLst/>
            <a:ahLst/>
            <a:cxnLst/>
            <a:rect l="l" t="t" r="r" b="b"/>
            <a:pathLst>
              <a:path w="699886" h="318093">
                <a:moveTo>
                  <a:pt x="0" y="0"/>
                </a:moveTo>
                <a:lnTo>
                  <a:pt x="699886" y="0"/>
                </a:lnTo>
                <a:lnTo>
                  <a:pt x="699886" y="318093"/>
                </a:lnTo>
                <a:lnTo>
                  <a:pt x="0" y="318093"/>
                </a:lnTo>
                <a:lnTo>
                  <a:pt x="0" y="0"/>
                </a:lnTo>
                <a:close/>
              </a:path>
            </a:pathLst>
          </a:custGeom>
          <a:blipFill>
            <a:blip r:embed="rId2"/>
            <a:stretch>
              <a:fillRect/>
            </a:stretch>
          </a:blipFill>
        </p:spPr>
        <p:txBody>
          <a:bodyPr/>
          <a:lstStyle/>
          <a:p>
            <a:endParaRPr lang="en-GB"/>
          </a:p>
        </p:txBody>
      </p:sp>
      <p:sp>
        <p:nvSpPr>
          <p:cNvPr id="13" name="AutoShape 8">
            <a:extLst>
              <a:ext uri="{FF2B5EF4-FFF2-40B4-BE49-F238E27FC236}">
                <a16:creationId xmlns:a16="http://schemas.microsoft.com/office/drawing/2014/main" id="{FA900247-3BA6-8CC4-E02D-7BECE5676FA7}"/>
              </a:ext>
            </a:extLst>
          </p:cNvPr>
          <p:cNvSpPr/>
          <p:nvPr userDrawn="1"/>
        </p:nvSpPr>
        <p:spPr>
          <a:xfrm>
            <a:off x="0" y="1562504"/>
            <a:ext cx="18288000" cy="0"/>
          </a:xfrm>
          <a:prstGeom prst="line">
            <a:avLst/>
          </a:prstGeom>
          <a:ln w="19050" cap="flat">
            <a:solidFill>
              <a:srgbClr val="FFFFFF"/>
            </a:solidFill>
            <a:prstDash val="solid"/>
            <a:headEnd type="none" w="sm" len="sm"/>
            <a:tailEnd type="none" w="sm" len="sm"/>
          </a:ln>
        </p:spPr>
        <p:txBody>
          <a:bodyPr/>
          <a:lstStyle/>
          <a:p>
            <a:endParaRPr lang="en-GB"/>
          </a:p>
        </p:txBody>
      </p:sp>
      <p:sp>
        <p:nvSpPr>
          <p:cNvPr id="16" name="Freeform: Shape 15">
            <a:extLst>
              <a:ext uri="{FF2B5EF4-FFF2-40B4-BE49-F238E27FC236}">
                <a16:creationId xmlns:a16="http://schemas.microsoft.com/office/drawing/2014/main" id="{43C5EA6F-9CA9-A347-62C9-95BF03766F81}"/>
              </a:ext>
            </a:extLst>
          </p:cNvPr>
          <p:cNvSpPr/>
          <p:nvPr userDrawn="1"/>
        </p:nvSpPr>
        <p:spPr>
          <a:xfrm>
            <a:off x="874852" y="2089805"/>
            <a:ext cx="8022501" cy="7167200"/>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p:cNvSpPr>
            <a:spLocks noGrp="1"/>
          </p:cNvSpPr>
          <p:nvPr>
            <p:ph type="title"/>
          </p:nvPr>
        </p:nvSpPr>
        <p:spPr>
          <a:xfrm>
            <a:off x="914396" y="823273"/>
            <a:ext cx="15199180" cy="619613"/>
          </a:xfrm>
          <a:prstGeom prst="rect">
            <a:avLst/>
          </a:prstGeom>
        </p:spPr>
        <p:txBody>
          <a:bodyPr/>
          <a:lstStyle>
            <a:lvl1pPr algn="l">
              <a:defRPr sz="3000">
                <a:solidFill>
                  <a:schemeClr val="bg1"/>
                </a:solidFill>
                <a:latin typeface="Calibri (MS) Light" panose="020B0604020202020204" charset="0"/>
                <a:cs typeface="Calibri (MS) Light" panose="020B0604020202020204" charset="0"/>
              </a:defRPr>
            </a:lvl1pPr>
          </a:lstStyle>
          <a:p>
            <a:r>
              <a:rPr lang="en-US" dirty="0"/>
              <a:t>Click to edit Master title style</a:t>
            </a:r>
          </a:p>
        </p:txBody>
      </p:sp>
      <p:sp>
        <p:nvSpPr>
          <p:cNvPr id="25" name="Freeform: Shape 24">
            <a:extLst>
              <a:ext uri="{FF2B5EF4-FFF2-40B4-BE49-F238E27FC236}">
                <a16:creationId xmlns:a16="http://schemas.microsoft.com/office/drawing/2014/main" id="{750AEC52-AB70-7A0F-5AAF-B2AFC1929A76}"/>
              </a:ext>
            </a:extLst>
          </p:cNvPr>
          <p:cNvSpPr/>
          <p:nvPr userDrawn="1"/>
        </p:nvSpPr>
        <p:spPr>
          <a:xfrm>
            <a:off x="9447352" y="2089805"/>
            <a:ext cx="8022501" cy="7167200"/>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Content Placeholder 3"/>
          <p:cNvSpPr>
            <a:spLocks noGrp="1"/>
          </p:cNvSpPr>
          <p:nvPr>
            <p:ph sz="half" idx="2"/>
          </p:nvPr>
        </p:nvSpPr>
        <p:spPr>
          <a:xfrm>
            <a:off x="1264319" y="2395003"/>
            <a:ext cx="7146747" cy="65584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p:nvPr>
        </p:nvSpPr>
        <p:spPr>
          <a:xfrm>
            <a:off x="9858822" y="2395003"/>
            <a:ext cx="7164002" cy="65584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6">
            <a:extLst>
              <a:ext uri="{FF2B5EF4-FFF2-40B4-BE49-F238E27FC236}">
                <a16:creationId xmlns:a16="http://schemas.microsoft.com/office/drawing/2014/main" id="{B71496AA-088C-C848-4DDF-0C29788D1B00}"/>
              </a:ext>
            </a:extLst>
          </p:cNvPr>
          <p:cNvSpPr>
            <a:spLocks noGrp="1"/>
          </p:cNvSpPr>
          <p:nvPr>
            <p:ph type="sldNum" sz="quarter" idx="4"/>
          </p:nvPr>
        </p:nvSpPr>
        <p:spPr>
          <a:xfrm>
            <a:off x="16097534" y="9879723"/>
            <a:ext cx="2133600" cy="365125"/>
          </a:xfrm>
          <a:prstGeom prst="rect">
            <a:avLst/>
          </a:prstGeom>
        </p:spPr>
        <p:txBody>
          <a:bodyPr/>
          <a:lstStyle>
            <a:lvl1pPr algn="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8646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68A8523F-CB06-19D1-BA16-5418DB830C91}"/>
              </a:ext>
            </a:extLst>
          </p:cNvPr>
          <p:cNvSpPr/>
          <p:nvPr userDrawn="1"/>
        </p:nvSpPr>
        <p:spPr>
          <a:xfrm>
            <a:off x="16519131" y="471445"/>
            <a:ext cx="1363309" cy="619614"/>
          </a:xfrm>
          <a:custGeom>
            <a:avLst/>
            <a:gdLst/>
            <a:ahLst/>
            <a:cxnLst/>
            <a:rect l="l" t="t" r="r" b="b"/>
            <a:pathLst>
              <a:path w="699886" h="318093">
                <a:moveTo>
                  <a:pt x="0" y="0"/>
                </a:moveTo>
                <a:lnTo>
                  <a:pt x="699886" y="0"/>
                </a:lnTo>
                <a:lnTo>
                  <a:pt x="699886" y="318093"/>
                </a:lnTo>
                <a:lnTo>
                  <a:pt x="0" y="318093"/>
                </a:lnTo>
                <a:lnTo>
                  <a:pt x="0" y="0"/>
                </a:lnTo>
                <a:close/>
              </a:path>
            </a:pathLst>
          </a:custGeom>
          <a:blipFill>
            <a:blip r:embed="rId2"/>
            <a:stretch>
              <a:fillRect/>
            </a:stretch>
          </a:blipFill>
        </p:spPr>
        <p:txBody>
          <a:bodyPr/>
          <a:lstStyle/>
          <a:p>
            <a:endParaRPr lang="en-GB"/>
          </a:p>
        </p:txBody>
      </p:sp>
      <p:sp>
        <p:nvSpPr>
          <p:cNvPr id="13" name="AutoShape 8">
            <a:extLst>
              <a:ext uri="{FF2B5EF4-FFF2-40B4-BE49-F238E27FC236}">
                <a16:creationId xmlns:a16="http://schemas.microsoft.com/office/drawing/2014/main" id="{FA900247-3BA6-8CC4-E02D-7BECE5676FA7}"/>
              </a:ext>
            </a:extLst>
          </p:cNvPr>
          <p:cNvSpPr/>
          <p:nvPr userDrawn="1"/>
        </p:nvSpPr>
        <p:spPr>
          <a:xfrm>
            <a:off x="0" y="1562504"/>
            <a:ext cx="18288000" cy="0"/>
          </a:xfrm>
          <a:prstGeom prst="line">
            <a:avLst/>
          </a:prstGeom>
          <a:ln w="19050" cap="flat">
            <a:solidFill>
              <a:srgbClr val="FFFFFF"/>
            </a:solidFill>
            <a:prstDash val="solid"/>
            <a:headEnd type="none" w="sm" len="sm"/>
            <a:tailEnd type="none" w="sm" len="sm"/>
          </a:ln>
        </p:spPr>
        <p:txBody>
          <a:bodyPr/>
          <a:lstStyle/>
          <a:p>
            <a:endParaRPr lang="en-GB"/>
          </a:p>
        </p:txBody>
      </p:sp>
      <p:sp>
        <p:nvSpPr>
          <p:cNvPr id="16" name="Freeform: Shape 15">
            <a:extLst>
              <a:ext uri="{FF2B5EF4-FFF2-40B4-BE49-F238E27FC236}">
                <a16:creationId xmlns:a16="http://schemas.microsoft.com/office/drawing/2014/main" id="{43C5EA6F-9CA9-A347-62C9-95BF03766F81}"/>
              </a:ext>
            </a:extLst>
          </p:cNvPr>
          <p:cNvSpPr/>
          <p:nvPr userDrawn="1"/>
        </p:nvSpPr>
        <p:spPr>
          <a:xfrm>
            <a:off x="874852" y="2089805"/>
            <a:ext cx="8022501" cy="3781603"/>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p:cNvSpPr>
            <a:spLocks noGrp="1"/>
          </p:cNvSpPr>
          <p:nvPr>
            <p:ph type="title"/>
          </p:nvPr>
        </p:nvSpPr>
        <p:spPr>
          <a:xfrm>
            <a:off x="914396" y="823273"/>
            <a:ext cx="15199180" cy="619613"/>
          </a:xfrm>
          <a:prstGeom prst="rect">
            <a:avLst/>
          </a:prstGeom>
        </p:spPr>
        <p:txBody>
          <a:bodyPr/>
          <a:lstStyle>
            <a:lvl1pPr algn="l">
              <a:defRPr sz="3000">
                <a:solidFill>
                  <a:schemeClr val="bg1"/>
                </a:solidFill>
                <a:latin typeface="Calibri (MS) Light" panose="020B0604020202020204" charset="0"/>
                <a:cs typeface="Calibri (MS) Light" panose="020B0604020202020204" charset="0"/>
              </a:defRPr>
            </a:lvl1pPr>
          </a:lstStyle>
          <a:p>
            <a:r>
              <a:rPr lang="en-US" dirty="0"/>
              <a:t>Click to edit Master title style</a:t>
            </a:r>
          </a:p>
        </p:txBody>
      </p:sp>
      <p:sp>
        <p:nvSpPr>
          <p:cNvPr id="25" name="Freeform: Shape 24">
            <a:extLst>
              <a:ext uri="{FF2B5EF4-FFF2-40B4-BE49-F238E27FC236}">
                <a16:creationId xmlns:a16="http://schemas.microsoft.com/office/drawing/2014/main" id="{750AEC52-AB70-7A0F-5AAF-B2AFC1929A76}"/>
              </a:ext>
            </a:extLst>
          </p:cNvPr>
          <p:cNvSpPr/>
          <p:nvPr userDrawn="1"/>
        </p:nvSpPr>
        <p:spPr>
          <a:xfrm>
            <a:off x="9447352" y="2089805"/>
            <a:ext cx="8022501" cy="3781603"/>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Content Placeholder 3"/>
          <p:cNvSpPr>
            <a:spLocks noGrp="1"/>
          </p:cNvSpPr>
          <p:nvPr>
            <p:ph sz="half" idx="2"/>
          </p:nvPr>
        </p:nvSpPr>
        <p:spPr>
          <a:xfrm>
            <a:off x="1255000" y="2395003"/>
            <a:ext cx="7146747" cy="33101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p:nvPr>
        </p:nvSpPr>
        <p:spPr>
          <a:xfrm>
            <a:off x="9849503" y="2395003"/>
            <a:ext cx="7164002" cy="33101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6">
            <a:extLst>
              <a:ext uri="{FF2B5EF4-FFF2-40B4-BE49-F238E27FC236}">
                <a16:creationId xmlns:a16="http://schemas.microsoft.com/office/drawing/2014/main" id="{B71496AA-088C-C848-4DDF-0C29788D1B00}"/>
              </a:ext>
            </a:extLst>
          </p:cNvPr>
          <p:cNvSpPr>
            <a:spLocks noGrp="1"/>
          </p:cNvSpPr>
          <p:nvPr>
            <p:ph type="sldNum" sz="quarter" idx="4"/>
          </p:nvPr>
        </p:nvSpPr>
        <p:spPr>
          <a:xfrm>
            <a:off x="16097534" y="9879723"/>
            <a:ext cx="2133600" cy="365125"/>
          </a:xfrm>
          <a:prstGeom prst="rect">
            <a:avLst/>
          </a:prstGeom>
        </p:spPr>
        <p:txBody>
          <a:bodyPr/>
          <a:lstStyle>
            <a:lvl1pPr algn="r">
              <a:defRPr>
                <a:solidFill>
                  <a:schemeClr val="bg1"/>
                </a:solidFill>
              </a:defRPr>
            </a:lvl1pPr>
          </a:lstStyle>
          <a:p>
            <a:fld id="{B6F15528-21DE-4FAA-801E-634DDDAF4B2B}" type="slidenum">
              <a:rPr lang="en-US" smtClean="0"/>
              <a:pPr/>
              <a:t>‹#›</a:t>
            </a:fld>
            <a:endParaRPr lang="en-US"/>
          </a:p>
        </p:txBody>
      </p:sp>
      <p:sp>
        <p:nvSpPr>
          <p:cNvPr id="5" name="Freeform: Shape 4">
            <a:extLst>
              <a:ext uri="{FF2B5EF4-FFF2-40B4-BE49-F238E27FC236}">
                <a16:creationId xmlns:a16="http://schemas.microsoft.com/office/drawing/2014/main" id="{9A44C6F7-1EBD-40E8-F089-A4374B670483}"/>
              </a:ext>
            </a:extLst>
          </p:cNvPr>
          <p:cNvSpPr/>
          <p:nvPr userDrawn="1"/>
        </p:nvSpPr>
        <p:spPr>
          <a:xfrm>
            <a:off x="820710" y="6176606"/>
            <a:ext cx="8022501" cy="3781603"/>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Freeform: Shape 5">
            <a:extLst>
              <a:ext uri="{FF2B5EF4-FFF2-40B4-BE49-F238E27FC236}">
                <a16:creationId xmlns:a16="http://schemas.microsoft.com/office/drawing/2014/main" id="{EBD2CA4A-DF6C-50A0-6BB7-854755586959}"/>
              </a:ext>
            </a:extLst>
          </p:cNvPr>
          <p:cNvSpPr/>
          <p:nvPr userDrawn="1"/>
        </p:nvSpPr>
        <p:spPr>
          <a:xfrm>
            <a:off x="9393210" y="6176606"/>
            <a:ext cx="8022501" cy="3781603"/>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Content Placeholder 3">
            <a:extLst>
              <a:ext uri="{FF2B5EF4-FFF2-40B4-BE49-F238E27FC236}">
                <a16:creationId xmlns:a16="http://schemas.microsoft.com/office/drawing/2014/main" id="{B2A05603-499B-DA93-770F-01CB6FB40B53}"/>
              </a:ext>
            </a:extLst>
          </p:cNvPr>
          <p:cNvSpPr>
            <a:spLocks noGrp="1"/>
          </p:cNvSpPr>
          <p:nvPr>
            <p:ph sz="half" idx="10"/>
          </p:nvPr>
        </p:nvSpPr>
        <p:spPr>
          <a:xfrm>
            <a:off x="1255000" y="6486064"/>
            <a:ext cx="7146747" cy="33101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30823177-CD61-5681-7B6E-DCD83ABE300D}"/>
              </a:ext>
            </a:extLst>
          </p:cNvPr>
          <p:cNvSpPr>
            <a:spLocks noGrp="1"/>
          </p:cNvSpPr>
          <p:nvPr>
            <p:ph sz="half" idx="11"/>
          </p:nvPr>
        </p:nvSpPr>
        <p:spPr>
          <a:xfrm>
            <a:off x="9849503" y="6486064"/>
            <a:ext cx="7164002" cy="33101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891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A03916E8-9C69-F57D-E93B-15983ABDF2C4}"/>
              </a:ext>
            </a:extLst>
          </p:cNvPr>
          <p:cNvSpPr>
            <a:spLocks noGrp="1"/>
          </p:cNvSpPr>
          <p:nvPr>
            <p:ph type="sldNum" sz="quarter" idx="4"/>
          </p:nvPr>
        </p:nvSpPr>
        <p:spPr>
          <a:xfrm>
            <a:off x="16097534" y="9879723"/>
            <a:ext cx="2133600" cy="365125"/>
          </a:xfrm>
          <a:prstGeom prst="rect">
            <a:avLst/>
          </a:prstGeom>
        </p:spPr>
        <p:txBody>
          <a:bodyPr/>
          <a:lstStyle>
            <a:lvl1pPr algn="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05233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4AF5DAE8-CF57-AF7C-60AA-FC3960427C8D}"/>
              </a:ext>
            </a:extLst>
          </p:cNvPr>
          <p:cNvSpPr/>
          <p:nvPr userDrawn="1"/>
        </p:nvSpPr>
        <p:spPr>
          <a:xfrm>
            <a:off x="16519131" y="471445"/>
            <a:ext cx="1363309" cy="619614"/>
          </a:xfrm>
          <a:custGeom>
            <a:avLst/>
            <a:gdLst/>
            <a:ahLst/>
            <a:cxnLst/>
            <a:rect l="l" t="t" r="r" b="b"/>
            <a:pathLst>
              <a:path w="699886" h="318093">
                <a:moveTo>
                  <a:pt x="0" y="0"/>
                </a:moveTo>
                <a:lnTo>
                  <a:pt x="699886" y="0"/>
                </a:lnTo>
                <a:lnTo>
                  <a:pt x="699886" y="318093"/>
                </a:lnTo>
                <a:lnTo>
                  <a:pt x="0" y="318093"/>
                </a:lnTo>
                <a:lnTo>
                  <a:pt x="0" y="0"/>
                </a:lnTo>
                <a:close/>
              </a:path>
            </a:pathLst>
          </a:custGeom>
          <a:blipFill>
            <a:blip r:embed="rId2"/>
            <a:stretch>
              <a:fillRect/>
            </a:stretch>
          </a:blipFill>
        </p:spPr>
        <p:txBody>
          <a:bodyPr/>
          <a:lstStyle/>
          <a:p>
            <a:endParaRPr lang="en-GB"/>
          </a:p>
        </p:txBody>
      </p:sp>
      <p:sp>
        <p:nvSpPr>
          <p:cNvPr id="12" name="AutoShape 8">
            <a:extLst>
              <a:ext uri="{FF2B5EF4-FFF2-40B4-BE49-F238E27FC236}">
                <a16:creationId xmlns:a16="http://schemas.microsoft.com/office/drawing/2014/main" id="{ED6A4FC2-B37E-0018-7DE7-349533932421}"/>
              </a:ext>
            </a:extLst>
          </p:cNvPr>
          <p:cNvSpPr/>
          <p:nvPr userDrawn="1"/>
        </p:nvSpPr>
        <p:spPr>
          <a:xfrm>
            <a:off x="0" y="1562504"/>
            <a:ext cx="18288000" cy="0"/>
          </a:xfrm>
          <a:prstGeom prst="line">
            <a:avLst/>
          </a:prstGeom>
          <a:ln w="19050" cap="flat">
            <a:solidFill>
              <a:srgbClr val="FFFFFF"/>
            </a:solidFill>
            <a:prstDash val="solid"/>
            <a:headEnd type="none" w="sm" len="sm"/>
            <a:tailEnd type="none" w="sm" len="sm"/>
          </a:ln>
        </p:spPr>
        <p:txBody>
          <a:bodyPr/>
          <a:lstStyle/>
          <a:p>
            <a:endParaRPr lang="en-GB"/>
          </a:p>
        </p:txBody>
      </p:sp>
      <p:sp>
        <p:nvSpPr>
          <p:cNvPr id="13" name="Freeform: Shape 12">
            <a:extLst>
              <a:ext uri="{FF2B5EF4-FFF2-40B4-BE49-F238E27FC236}">
                <a16:creationId xmlns:a16="http://schemas.microsoft.com/office/drawing/2014/main" id="{DF0B361D-06E4-C356-50CD-8568B16105E8}"/>
              </a:ext>
            </a:extLst>
          </p:cNvPr>
          <p:cNvSpPr/>
          <p:nvPr userDrawn="1"/>
        </p:nvSpPr>
        <p:spPr>
          <a:xfrm>
            <a:off x="1115482" y="2089805"/>
            <a:ext cx="16105717" cy="7167200"/>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Title 1">
            <a:extLst>
              <a:ext uri="{FF2B5EF4-FFF2-40B4-BE49-F238E27FC236}">
                <a16:creationId xmlns:a16="http://schemas.microsoft.com/office/drawing/2014/main" id="{7F9A2B8B-D332-547B-5CDB-C4DC91DF2AF4}"/>
              </a:ext>
            </a:extLst>
          </p:cNvPr>
          <p:cNvSpPr txBox="1">
            <a:spLocks/>
          </p:cNvSpPr>
          <p:nvPr userDrawn="1"/>
        </p:nvSpPr>
        <p:spPr>
          <a:xfrm>
            <a:off x="914396" y="823273"/>
            <a:ext cx="15199180" cy="619613"/>
          </a:xfrm>
          <a:prstGeom prst="rect">
            <a:avLst/>
          </a:prstGeom>
        </p:spPr>
        <p:txBody>
          <a:bodyPr/>
          <a:lstStyle>
            <a:lvl1pPr algn="l" defTabSz="914400" rtl="0" eaLnBrk="1" latinLnBrk="0" hangingPunct="1">
              <a:spcBef>
                <a:spcPct val="0"/>
              </a:spcBef>
              <a:buNone/>
              <a:defRPr sz="3000" kern="1200">
                <a:solidFill>
                  <a:schemeClr val="bg1"/>
                </a:solidFill>
                <a:latin typeface="Calibri (MS) Light" panose="020B0604020202020204" charset="0"/>
                <a:ea typeface="+mj-ea"/>
                <a:cs typeface="Calibri (MS) Light" panose="020B0604020202020204" charset="0"/>
              </a:defRPr>
            </a:lvl1pPr>
          </a:lstStyle>
          <a:p>
            <a:r>
              <a:rPr lang="en-US"/>
              <a:t>Click to edit Master title style</a:t>
            </a:r>
            <a:endParaRPr lang="en-US" dirty="0"/>
          </a:p>
        </p:txBody>
      </p:sp>
      <p:sp>
        <p:nvSpPr>
          <p:cNvPr id="17" name="Content Placeholder 3">
            <a:extLst>
              <a:ext uri="{FF2B5EF4-FFF2-40B4-BE49-F238E27FC236}">
                <a16:creationId xmlns:a16="http://schemas.microsoft.com/office/drawing/2014/main" id="{1D458F8F-0EF4-CD0B-41BF-840978052167}"/>
              </a:ext>
            </a:extLst>
          </p:cNvPr>
          <p:cNvSpPr>
            <a:spLocks noGrp="1"/>
          </p:cNvSpPr>
          <p:nvPr>
            <p:ph sz="half" idx="13"/>
          </p:nvPr>
        </p:nvSpPr>
        <p:spPr>
          <a:xfrm>
            <a:off x="1504950" y="2395003"/>
            <a:ext cx="15449550" cy="65584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6">
            <a:extLst>
              <a:ext uri="{FF2B5EF4-FFF2-40B4-BE49-F238E27FC236}">
                <a16:creationId xmlns:a16="http://schemas.microsoft.com/office/drawing/2014/main" id="{604FC46E-B790-5048-A96E-564C63B25495}"/>
              </a:ext>
            </a:extLst>
          </p:cNvPr>
          <p:cNvSpPr>
            <a:spLocks noGrp="1"/>
          </p:cNvSpPr>
          <p:nvPr>
            <p:ph type="sldNum" sz="quarter" idx="4"/>
          </p:nvPr>
        </p:nvSpPr>
        <p:spPr>
          <a:xfrm>
            <a:off x="16097534" y="9879723"/>
            <a:ext cx="2133600" cy="365125"/>
          </a:xfrm>
          <a:prstGeom prst="rect">
            <a:avLst/>
          </a:prstGeom>
        </p:spPr>
        <p:txBody>
          <a:bodyPr/>
          <a:lstStyle>
            <a:lvl1pPr algn="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6538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A48D-C14A-4AA6-FA2F-C3AB8C1476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BB53E1-8CE3-E87D-EBAC-A844A3AD3C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9A4A06-4026-5DF7-3978-6FA93964994D}"/>
              </a:ext>
            </a:extLst>
          </p:cNvPr>
          <p:cNvSpPr>
            <a:spLocks noGrp="1"/>
          </p:cNvSpPr>
          <p:nvPr>
            <p:ph type="dt" sz="half" idx="10"/>
          </p:nvPr>
        </p:nvSpPr>
        <p:spPr/>
        <p:txBody>
          <a:bodyPr/>
          <a:lstStyle/>
          <a:p>
            <a:fld id="{BCB79BD0-E885-4DAB-B595-DC7698177C10}" type="datetimeFigureOut">
              <a:rPr lang="en-GB" smtClean="0"/>
              <a:t>17/09/2025</a:t>
            </a:fld>
            <a:endParaRPr lang="en-GB"/>
          </a:p>
        </p:txBody>
      </p:sp>
      <p:sp>
        <p:nvSpPr>
          <p:cNvPr id="5" name="Footer Placeholder 4">
            <a:extLst>
              <a:ext uri="{FF2B5EF4-FFF2-40B4-BE49-F238E27FC236}">
                <a16:creationId xmlns:a16="http://schemas.microsoft.com/office/drawing/2014/main" id="{83F5E806-FC6D-3534-DEEA-EA37CA8841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E22E6A-40CA-9BA3-7901-EE7245C03CB6}"/>
              </a:ext>
            </a:extLst>
          </p:cNvPr>
          <p:cNvSpPr>
            <a:spLocks noGrp="1"/>
          </p:cNvSpPr>
          <p:nvPr>
            <p:ph type="sldNum" sz="quarter" idx="12"/>
          </p:nvPr>
        </p:nvSpPr>
        <p:spPr/>
        <p:txBody>
          <a:bodyPr/>
          <a:lstStyle/>
          <a:p>
            <a:fld id="{10866366-0FDB-4B71-8F31-5C9EEB851BAF}" type="slidenum">
              <a:rPr lang="en-GB" smtClean="0"/>
              <a:t>‹#›</a:t>
            </a:fld>
            <a:endParaRPr lang="en-GB"/>
          </a:p>
        </p:txBody>
      </p:sp>
    </p:spTree>
    <p:extLst>
      <p:ext uri="{BB962C8B-B14F-4D97-AF65-F5344CB8AC3E}">
        <p14:creationId xmlns:p14="http://schemas.microsoft.com/office/powerpoint/2010/main" val="222459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C88B-4C50-ACBE-E88E-22688B5B2E07}"/>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AE9ADA-E128-0F3A-0524-C0DC3A0A4A63}"/>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D8BCF6-A190-22B6-D4FD-752C49254B25}"/>
              </a:ext>
            </a:extLst>
          </p:cNvPr>
          <p:cNvSpPr>
            <a:spLocks noGrp="1"/>
          </p:cNvSpPr>
          <p:nvPr>
            <p:ph type="dt" sz="half" idx="10"/>
          </p:nvPr>
        </p:nvSpPr>
        <p:spPr/>
        <p:txBody>
          <a:bodyPr/>
          <a:lstStyle/>
          <a:p>
            <a:fld id="{BCB79BD0-E885-4DAB-B595-DC7698177C10}" type="datetimeFigureOut">
              <a:rPr lang="en-GB" smtClean="0"/>
              <a:t>17/09/2025</a:t>
            </a:fld>
            <a:endParaRPr lang="en-GB"/>
          </a:p>
        </p:txBody>
      </p:sp>
      <p:sp>
        <p:nvSpPr>
          <p:cNvPr id="5" name="Footer Placeholder 4">
            <a:extLst>
              <a:ext uri="{FF2B5EF4-FFF2-40B4-BE49-F238E27FC236}">
                <a16:creationId xmlns:a16="http://schemas.microsoft.com/office/drawing/2014/main" id="{ADB743EC-D104-BC99-8713-232BA9CF6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8D5D09-F3E0-3576-A955-67548A053318}"/>
              </a:ext>
            </a:extLst>
          </p:cNvPr>
          <p:cNvSpPr>
            <a:spLocks noGrp="1"/>
          </p:cNvSpPr>
          <p:nvPr>
            <p:ph type="sldNum" sz="quarter" idx="12"/>
          </p:nvPr>
        </p:nvSpPr>
        <p:spPr/>
        <p:txBody>
          <a:bodyPr/>
          <a:lstStyle/>
          <a:p>
            <a:fld id="{10866366-0FDB-4B71-8F31-5C9EEB851BAF}" type="slidenum">
              <a:rPr lang="en-GB" smtClean="0"/>
              <a:t>‹#›</a:t>
            </a:fld>
            <a:endParaRPr lang="en-GB"/>
          </a:p>
        </p:txBody>
      </p:sp>
    </p:spTree>
    <p:extLst>
      <p:ext uri="{BB962C8B-B14F-4D97-AF65-F5344CB8AC3E}">
        <p14:creationId xmlns:p14="http://schemas.microsoft.com/office/powerpoint/2010/main" val="269977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013C-5401-DFE5-37B2-222C795325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949345-355D-95C8-DD7F-D6F8E76F36BA}"/>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B8DFAF-B534-1F1D-5D80-843104641C85}"/>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8E06BF-5089-B00B-B274-87545F757D36}"/>
              </a:ext>
            </a:extLst>
          </p:cNvPr>
          <p:cNvSpPr>
            <a:spLocks noGrp="1"/>
          </p:cNvSpPr>
          <p:nvPr>
            <p:ph type="dt" sz="half" idx="10"/>
          </p:nvPr>
        </p:nvSpPr>
        <p:spPr/>
        <p:txBody>
          <a:bodyPr/>
          <a:lstStyle/>
          <a:p>
            <a:fld id="{BCB79BD0-E885-4DAB-B595-DC7698177C10}" type="datetimeFigureOut">
              <a:rPr lang="en-GB" smtClean="0"/>
              <a:t>17/09/2025</a:t>
            </a:fld>
            <a:endParaRPr lang="en-GB"/>
          </a:p>
        </p:txBody>
      </p:sp>
      <p:sp>
        <p:nvSpPr>
          <p:cNvPr id="6" name="Footer Placeholder 5">
            <a:extLst>
              <a:ext uri="{FF2B5EF4-FFF2-40B4-BE49-F238E27FC236}">
                <a16:creationId xmlns:a16="http://schemas.microsoft.com/office/drawing/2014/main" id="{56B44929-0015-09DA-A8E6-351523095C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08E16B-CB43-B784-DAF8-5AD49A4C077F}"/>
              </a:ext>
            </a:extLst>
          </p:cNvPr>
          <p:cNvSpPr>
            <a:spLocks noGrp="1"/>
          </p:cNvSpPr>
          <p:nvPr>
            <p:ph type="sldNum" sz="quarter" idx="12"/>
          </p:nvPr>
        </p:nvSpPr>
        <p:spPr/>
        <p:txBody>
          <a:bodyPr/>
          <a:lstStyle/>
          <a:p>
            <a:fld id="{10866366-0FDB-4B71-8F31-5C9EEB851BAF}" type="slidenum">
              <a:rPr lang="en-GB" smtClean="0"/>
              <a:t>‹#›</a:t>
            </a:fld>
            <a:endParaRPr lang="en-GB"/>
          </a:p>
        </p:txBody>
      </p:sp>
    </p:spTree>
    <p:extLst>
      <p:ext uri="{BB962C8B-B14F-4D97-AF65-F5344CB8AC3E}">
        <p14:creationId xmlns:p14="http://schemas.microsoft.com/office/powerpoint/2010/main" val="151908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FB9F-9FF1-3E4F-B18B-CE51E3F860A6}"/>
              </a:ext>
            </a:extLst>
          </p:cNvPr>
          <p:cNvSpPr>
            <a:spLocks noGrp="1"/>
          </p:cNvSpPr>
          <p:nvPr>
            <p:ph type="title"/>
          </p:nvPr>
        </p:nvSpPr>
        <p:spPr>
          <a:xfrm>
            <a:off x="1260475" y="547688"/>
            <a:ext cx="15773400" cy="1989137"/>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696DDF-99D9-58A1-32AD-2847A75CEE22}"/>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29F32E-84E0-A9EA-A02D-6CCFC55BF1A6}"/>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866925-CC15-9208-B6D5-68532159A70E}"/>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C51B21-D069-914E-939F-46582F1259EB}"/>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A824C8-8035-FFB7-4D76-B9BE11CC7A56}"/>
              </a:ext>
            </a:extLst>
          </p:cNvPr>
          <p:cNvSpPr>
            <a:spLocks noGrp="1"/>
          </p:cNvSpPr>
          <p:nvPr>
            <p:ph type="dt" sz="half" idx="10"/>
          </p:nvPr>
        </p:nvSpPr>
        <p:spPr/>
        <p:txBody>
          <a:bodyPr/>
          <a:lstStyle/>
          <a:p>
            <a:fld id="{BCB79BD0-E885-4DAB-B595-DC7698177C10}" type="datetimeFigureOut">
              <a:rPr lang="en-GB" smtClean="0"/>
              <a:t>17/09/2025</a:t>
            </a:fld>
            <a:endParaRPr lang="en-GB"/>
          </a:p>
        </p:txBody>
      </p:sp>
      <p:sp>
        <p:nvSpPr>
          <p:cNvPr id="8" name="Footer Placeholder 7">
            <a:extLst>
              <a:ext uri="{FF2B5EF4-FFF2-40B4-BE49-F238E27FC236}">
                <a16:creationId xmlns:a16="http://schemas.microsoft.com/office/drawing/2014/main" id="{AF3FDC08-9EE2-18E2-AA6A-7BC709F96B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59CC69-BA66-0300-E4D0-EBD020A86707}"/>
              </a:ext>
            </a:extLst>
          </p:cNvPr>
          <p:cNvSpPr>
            <a:spLocks noGrp="1"/>
          </p:cNvSpPr>
          <p:nvPr>
            <p:ph type="sldNum" sz="quarter" idx="12"/>
          </p:nvPr>
        </p:nvSpPr>
        <p:spPr/>
        <p:txBody>
          <a:bodyPr/>
          <a:lstStyle/>
          <a:p>
            <a:fld id="{10866366-0FDB-4B71-8F31-5C9EEB851BAF}" type="slidenum">
              <a:rPr lang="en-GB" smtClean="0"/>
              <a:t>‹#›</a:t>
            </a:fld>
            <a:endParaRPr lang="en-GB"/>
          </a:p>
        </p:txBody>
      </p:sp>
    </p:spTree>
    <p:extLst>
      <p:ext uri="{BB962C8B-B14F-4D97-AF65-F5344CB8AC3E}">
        <p14:creationId xmlns:p14="http://schemas.microsoft.com/office/powerpoint/2010/main" val="314194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C75F-17C7-CB21-E41F-D9775AEF73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F7FD0C-40EC-CF54-F427-A14EDA4A80AA}"/>
              </a:ext>
            </a:extLst>
          </p:cNvPr>
          <p:cNvSpPr>
            <a:spLocks noGrp="1"/>
          </p:cNvSpPr>
          <p:nvPr>
            <p:ph type="dt" sz="half" idx="10"/>
          </p:nvPr>
        </p:nvSpPr>
        <p:spPr/>
        <p:txBody>
          <a:bodyPr/>
          <a:lstStyle/>
          <a:p>
            <a:fld id="{BCB79BD0-E885-4DAB-B595-DC7698177C10}" type="datetimeFigureOut">
              <a:rPr lang="en-GB" smtClean="0"/>
              <a:t>17/09/2025</a:t>
            </a:fld>
            <a:endParaRPr lang="en-GB"/>
          </a:p>
        </p:txBody>
      </p:sp>
      <p:sp>
        <p:nvSpPr>
          <p:cNvPr id="4" name="Footer Placeholder 3">
            <a:extLst>
              <a:ext uri="{FF2B5EF4-FFF2-40B4-BE49-F238E27FC236}">
                <a16:creationId xmlns:a16="http://schemas.microsoft.com/office/drawing/2014/main" id="{5D7BE8F4-3491-6C9C-4C42-E76E9891BC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B2AB76-21DC-785B-0455-CEE568D684E7}"/>
              </a:ext>
            </a:extLst>
          </p:cNvPr>
          <p:cNvSpPr>
            <a:spLocks noGrp="1"/>
          </p:cNvSpPr>
          <p:nvPr>
            <p:ph type="sldNum" sz="quarter" idx="12"/>
          </p:nvPr>
        </p:nvSpPr>
        <p:spPr/>
        <p:txBody>
          <a:bodyPr/>
          <a:lstStyle/>
          <a:p>
            <a:fld id="{10866366-0FDB-4B71-8F31-5C9EEB851BAF}" type="slidenum">
              <a:rPr lang="en-GB" smtClean="0"/>
              <a:t>‹#›</a:t>
            </a:fld>
            <a:endParaRPr lang="en-GB"/>
          </a:p>
        </p:txBody>
      </p:sp>
    </p:spTree>
    <p:extLst>
      <p:ext uri="{BB962C8B-B14F-4D97-AF65-F5344CB8AC3E}">
        <p14:creationId xmlns:p14="http://schemas.microsoft.com/office/powerpoint/2010/main" val="37820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DDF11-E46D-5445-D858-A8EB1875D7EF}"/>
              </a:ext>
            </a:extLst>
          </p:cNvPr>
          <p:cNvSpPr>
            <a:spLocks noGrp="1"/>
          </p:cNvSpPr>
          <p:nvPr>
            <p:ph type="dt" sz="half" idx="10"/>
          </p:nvPr>
        </p:nvSpPr>
        <p:spPr/>
        <p:txBody>
          <a:bodyPr/>
          <a:lstStyle/>
          <a:p>
            <a:fld id="{BCB79BD0-E885-4DAB-B595-DC7698177C10}" type="datetimeFigureOut">
              <a:rPr lang="en-GB" smtClean="0"/>
              <a:t>17/09/2025</a:t>
            </a:fld>
            <a:endParaRPr lang="en-GB"/>
          </a:p>
        </p:txBody>
      </p:sp>
      <p:sp>
        <p:nvSpPr>
          <p:cNvPr id="3" name="Footer Placeholder 2">
            <a:extLst>
              <a:ext uri="{FF2B5EF4-FFF2-40B4-BE49-F238E27FC236}">
                <a16:creationId xmlns:a16="http://schemas.microsoft.com/office/drawing/2014/main" id="{AB5AF9D1-260D-A124-DCF9-1B57BA5A75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F95142-FAE1-6B00-795A-EFCBD719AFA0}"/>
              </a:ext>
            </a:extLst>
          </p:cNvPr>
          <p:cNvSpPr>
            <a:spLocks noGrp="1"/>
          </p:cNvSpPr>
          <p:nvPr>
            <p:ph type="sldNum" sz="quarter" idx="12"/>
          </p:nvPr>
        </p:nvSpPr>
        <p:spPr/>
        <p:txBody>
          <a:bodyPr/>
          <a:lstStyle/>
          <a:p>
            <a:fld id="{10866366-0FDB-4B71-8F31-5C9EEB851BAF}" type="slidenum">
              <a:rPr lang="en-GB" smtClean="0"/>
              <a:t>‹#›</a:t>
            </a:fld>
            <a:endParaRPr lang="en-GB"/>
          </a:p>
        </p:txBody>
      </p:sp>
    </p:spTree>
    <p:extLst>
      <p:ext uri="{BB962C8B-B14F-4D97-AF65-F5344CB8AC3E}">
        <p14:creationId xmlns:p14="http://schemas.microsoft.com/office/powerpoint/2010/main" val="385296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C72A-E12C-B652-D7D9-58FC295BA3D4}"/>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1F1FB9-55D0-A157-83B8-FF810BE33C05}"/>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B972E7-6341-24F0-4CAC-849BC8231B0B}"/>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12690-139E-7DEA-5FDB-3EF65A22F153}"/>
              </a:ext>
            </a:extLst>
          </p:cNvPr>
          <p:cNvSpPr>
            <a:spLocks noGrp="1"/>
          </p:cNvSpPr>
          <p:nvPr>
            <p:ph type="dt" sz="half" idx="10"/>
          </p:nvPr>
        </p:nvSpPr>
        <p:spPr/>
        <p:txBody>
          <a:bodyPr/>
          <a:lstStyle/>
          <a:p>
            <a:fld id="{BCB79BD0-E885-4DAB-B595-DC7698177C10}" type="datetimeFigureOut">
              <a:rPr lang="en-GB" smtClean="0"/>
              <a:t>17/09/2025</a:t>
            </a:fld>
            <a:endParaRPr lang="en-GB"/>
          </a:p>
        </p:txBody>
      </p:sp>
      <p:sp>
        <p:nvSpPr>
          <p:cNvPr id="6" name="Footer Placeholder 5">
            <a:extLst>
              <a:ext uri="{FF2B5EF4-FFF2-40B4-BE49-F238E27FC236}">
                <a16:creationId xmlns:a16="http://schemas.microsoft.com/office/drawing/2014/main" id="{2EA173D0-CFEF-B780-8214-4B262883FD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AEA0C2-B7F0-2CFC-2571-24438C409AFE}"/>
              </a:ext>
            </a:extLst>
          </p:cNvPr>
          <p:cNvSpPr>
            <a:spLocks noGrp="1"/>
          </p:cNvSpPr>
          <p:nvPr>
            <p:ph type="sldNum" sz="quarter" idx="12"/>
          </p:nvPr>
        </p:nvSpPr>
        <p:spPr/>
        <p:txBody>
          <a:bodyPr/>
          <a:lstStyle/>
          <a:p>
            <a:fld id="{10866366-0FDB-4B71-8F31-5C9EEB851BAF}" type="slidenum">
              <a:rPr lang="en-GB" smtClean="0"/>
              <a:t>‹#›</a:t>
            </a:fld>
            <a:endParaRPr lang="en-GB"/>
          </a:p>
        </p:txBody>
      </p:sp>
    </p:spTree>
    <p:extLst>
      <p:ext uri="{BB962C8B-B14F-4D97-AF65-F5344CB8AC3E}">
        <p14:creationId xmlns:p14="http://schemas.microsoft.com/office/powerpoint/2010/main" val="301273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2A8A-98AA-A0A0-D4A7-77B76246F7CA}"/>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E1C70D-7534-3D37-F355-6ED0FC377B66}"/>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63522B-2CA1-3451-066F-C6EC7AB5ACC9}"/>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8602-A4DE-49CC-9370-D8360C96EEB2}"/>
              </a:ext>
            </a:extLst>
          </p:cNvPr>
          <p:cNvSpPr>
            <a:spLocks noGrp="1"/>
          </p:cNvSpPr>
          <p:nvPr>
            <p:ph type="dt" sz="half" idx="10"/>
          </p:nvPr>
        </p:nvSpPr>
        <p:spPr/>
        <p:txBody>
          <a:bodyPr/>
          <a:lstStyle/>
          <a:p>
            <a:fld id="{BCB79BD0-E885-4DAB-B595-DC7698177C10}" type="datetimeFigureOut">
              <a:rPr lang="en-GB" smtClean="0"/>
              <a:t>17/09/2025</a:t>
            </a:fld>
            <a:endParaRPr lang="en-GB"/>
          </a:p>
        </p:txBody>
      </p:sp>
      <p:sp>
        <p:nvSpPr>
          <p:cNvPr id="6" name="Footer Placeholder 5">
            <a:extLst>
              <a:ext uri="{FF2B5EF4-FFF2-40B4-BE49-F238E27FC236}">
                <a16:creationId xmlns:a16="http://schemas.microsoft.com/office/drawing/2014/main" id="{954233D8-E622-62D8-2BC3-356CB8506C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50A4C4-0B28-E936-AED7-1ED0EFABD321}"/>
              </a:ext>
            </a:extLst>
          </p:cNvPr>
          <p:cNvSpPr>
            <a:spLocks noGrp="1"/>
          </p:cNvSpPr>
          <p:nvPr>
            <p:ph type="sldNum" sz="quarter" idx="12"/>
          </p:nvPr>
        </p:nvSpPr>
        <p:spPr/>
        <p:txBody>
          <a:bodyPr/>
          <a:lstStyle/>
          <a:p>
            <a:fld id="{10866366-0FDB-4B71-8F31-5C9EEB851BAF}" type="slidenum">
              <a:rPr lang="en-GB" smtClean="0"/>
              <a:t>‹#›</a:t>
            </a:fld>
            <a:endParaRPr lang="en-GB"/>
          </a:p>
        </p:txBody>
      </p:sp>
    </p:spTree>
    <p:extLst>
      <p:ext uri="{BB962C8B-B14F-4D97-AF65-F5344CB8AC3E}">
        <p14:creationId xmlns:p14="http://schemas.microsoft.com/office/powerpoint/2010/main" val="382530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573363-BAEE-4EE4-C07F-2383EC9F1158}"/>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668B40-1853-517B-7B9F-AA65FC41621F}"/>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CA4810-86A0-6DBE-CFC4-308E6A31BA18}"/>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BCB79BD0-E885-4DAB-B595-DC7698177C10}" type="datetimeFigureOut">
              <a:rPr lang="en-GB" smtClean="0"/>
              <a:t>17/09/2025</a:t>
            </a:fld>
            <a:endParaRPr lang="en-GB"/>
          </a:p>
        </p:txBody>
      </p:sp>
      <p:sp>
        <p:nvSpPr>
          <p:cNvPr id="5" name="Footer Placeholder 4">
            <a:extLst>
              <a:ext uri="{FF2B5EF4-FFF2-40B4-BE49-F238E27FC236}">
                <a16:creationId xmlns:a16="http://schemas.microsoft.com/office/drawing/2014/main" id="{E888BBD4-B900-1109-C88C-0FF767F53D83}"/>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7F91A2A-2619-2538-E34B-5069D58F4D3A}"/>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10866366-0FDB-4B71-8F31-5C9EEB851BAF}" type="slidenum">
              <a:rPr lang="en-GB" smtClean="0"/>
              <a:t>‹#›</a:t>
            </a:fld>
            <a:endParaRPr lang="en-GB"/>
          </a:p>
        </p:txBody>
      </p:sp>
      <p:grpSp>
        <p:nvGrpSpPr>
          <p:cNvPr id="7" name="Group 2">
            <a:extLst>
              <a:ext uri="{FF2B5EF4-FFF2-40B4-BE49-F238E27FC236}">
                <a16:creationId xmlns:a16="http://schemas.microsoft.com/office/drawing/2014/main" id="{11B1A3C1-FCDB-8114-D48D-7629131074E6}"/>
              </a:ext>
            </a:extLst>
          </p:cNvPr>
          <p:cNvGrpSpPr/>
          <p:nvPr userDrawn="1"/>
        </p:nvGrpSpPr>
        <p:grpSpPr>
          <a:xfrm rot="-5400000">
            <a:off x="4000500" y="-4000500"/>
            <a:ext cx="10287000" cy="18288000"/>
            <a:chOff x="0" y="0"/>
            <a:chExt cx="2709333" cy="4816593"/>
          </a:xfrm>
        </p:grpSpPr>
        <p:sp>
          <p:nvSpPr>
            <p:cNvPr id="8" name="Freeform 3">
              <a:extLst>
                <a:ext uri="{FF2B5EF4-FFF2-40B4-BE49-F238E27FC236}">
                  <a16:creationId xmlns:a16="http://schemas.microsoft.com/office/drawing/2014/main" id="{168FF398-F720-26C3-6DC4-AB57D68C9F34}"/>
                </a:ext>
              </a:extLst>
            </p:cNvPr>
            <p:cNvSpPr/>
            <p:nvPr/>
          </p:nvSpPr>
          <p:spPr>
            <a:xfrm>
              <a:off x="0" y="0"/>
              <a:ext cx="2709333" cy="4816592"/>
            </a:xfrm>
            <a:custGeom>
              <a:avLst/>
              <a:gdLst/>
              <a:ahLst/>
              <a:cxnLst/>
              <a:rect l="l" t="t" r="r" b="b"/>
              <a:pathLst>
                <a:path w="2709333" h="4816592">
                  <a:moveTo>
                    <a:pt x="0" y="0"/>
                  </a:moveTo>
                  <a:lnTo>
                    <a:pt x="2709333" y="0"/>
                  </a:lnTo>
                  <a:lnTo>
                    <a:pt x="2709333" y="4816592"/>
                  </a:lnTo>
                  <a:lnTo>
                    <a:pt x="0" y="4816592"/>
                  </a:lnTo>
                  <a:close/>
                </a:path>
              </a:pathLst>
            </a:custGeom>
            <a:gradFill rotWithShape="1">
              <a:gsLst>
                <a:gs pos="0">
                  <a:srgbClr val="00477E">
                    <a:alpha val="100000"/>
                  </a:srgbClr>
                </a:gs>
                <a:gs pos="100000">
                  <a:srgbClr val="016591">
                    <a:alpha val="100000"/>
                  </a:srgbClr>
                </a:gs>
              </a:gsLst>
              <a:lin ang="2700000"/>
            </a:gradFill>
          </p:spPr>
          <p:txBody>
            <a:bodyPr/>
            <a:lstStyle/>
            <a:p>
              <a:endParaRPr lang="en-GB" dirty="0"/>
            </a:p>
          </p:txBody>
        </p:sp>
        <p:sp>
          <p:nvSpPr>
            <p:cNvPr id="9" name="TextBox 4">
              <a:extLst>
                <a:ext uri="{FF2B5EF4-FFF2-40B4-BE49-F238E27FC236}">
                  <a16:creationId xmlns:a16="http://schemas.microsoft.com/office/drawing/2014/main" id="{A29390F5-2069-733D-1A7B-BC4F7D1FD321}"/>
                </a:ext>
              </a:extLst>
            </p:cNvPr>
            <p:cNvSpPr txBox="1"/>
            <p:nvPr/>
          </p:nvSpPr>
          <p:spPr>
            <a:xfrm>
              <a:off x="0" y="-66675"/>
              <a:ext cx="2709333" cy="4883268"/>
            </a:xfrm>
            <a:prstGeom prst="rect">
              <a:avLst/>
            </a:prstGeom>
          </p:spPr>
          <p:txBody>
            <a:bodyPr lIns="50800" tIns="50800" rIns="50800" bIns="50800" rtlCol="0" anchor="ctr"/>
            <a:lstStyle/>
            <a:p>
              <a:pPr algn="ctr">
                <a:lnSpc>
                  <a:spcPts val="2020"/>
                </a:lnSpc>
              </a:pPr>
              <a:endParaRPr dirty="0"/>
            </a:p>
          </p:txBody>
        </p:sp>
      </p:grpSp>
      <p:sp>
        <p:nvSpPr>
          <p:cNvPr id="10" name="Freeform 7">
            <a:extLst>
              <a:ext uri="{FF2B5EF4-FFF2-40B4-BE49-F238E27FC236}">
                <a16:creationId xmlns:a16="http://schemas.microsoft.com/office/drawing/2014/main" id="{D0BA4DC1-96E2-C16F-66B7-5DEE314834D4}"/>
              </a:ext>
            </a:extLst>
          </p:cNvPr>
          <p:cNvSpPr/>
          <p:nvPr userDrawn="1"/>
        </p:nvSpPr>
        <p:spPr>
          <a:xfrm>
            <a:off x="16559409" y="1028700"/>
            <a:ext cx="699886" cy="318093"/>
          </a:xfrm>
          <a:custGeom>
            <a:avLst/>
            <a:gdLst/>
            <a:ahLst/>
            <a:cxnLst/>
            <a:rect l="l" t="t" r="r" b="b"/>
            <a:pathLst>
              <a:path w="699886" h="318093">
                <a:moveTo>
                  <a:pt x="0" y="0"/>
                </a:moveTo>
                <a:lnTo>
                  <a:pt x="699886" y="0"/>
                </a:lnTo>
                <a:lnTo>
                  <a:pt x="699886" y="318093"/>
                </a:lnTo>
                <a:lnTo>
                  <a:pt x="0" y="318093"/>
                </a:lnTo>
                <a:lnTo>
                  <a:pt x="0" y="0"/>
                </a:lnTo>
                <a:close/>
              </a:path>
            </a:pathLst>
          </a:custGeom>
          <a:blipFill>
            <a:blip r:embed="rId13"/>
            <a:stretch>
              <a:fillRect/>
            </a:stretch>
          </a:blipFill>
        </p:spPr>
        <p:txBody>
          <a:bodyPr/>
          <a:lstStyle/>
          <a:p>
            <a:endParaRPr lang="en-GB" dirty="0"/>
          </a:p>
        </p:txBody>
      </p:sp>
    </p:spTree>
    <p:extLst>
      <p:ext uri="{BB962C8B-B14F-4D97-AF65-F5344CB8AC3E}">
        <p14:creationId xmlns:p14="http://schemas.microsoft.com/office/powerpoint/2010/main" val="1162339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Freeform 3">
            <a:extLst>
              <a:ext uri="{FF2B5EF4-FFF2-40B4-BE49-F238E27FC236}">
                <a16:creationId xmlns:a16="http://schemas.microsoft.com/office/drawing/2014/main" id="{FE2B114F-2C61-BAF1-6FAC-44C0DFD2FE04}"/>
              </a:ext>
            </a:extLst>
          </p:cNvPr>
          <p:cNvSpPr/>
          <p:nvPr/>
        </p:nvSpPr>
        <p:spPr>
          <a:xfrm rot="16200000">
            <a:off x="3992030" y="-3992031"/>
            <a:ext cx="10303935" cy="18287997"/>
          </a:xfrm>
          <a:custGeom>
            <a:avLst/>
            <a:gdLst/>
            <a:ahLst/>
            <a:cxnLst/>
            <a:rect l="l" t="t" r="r" b="b"/>
            <a:pathLst>
              <a:path w="2709333" h="4816592">
                <a:moveTo>
                  <a:pt x="0" y="0"/>
                </a:moveTo>
                <a:lnTo>
                  <a:pt x="2709333" y="0"/>
                </a:lnTo>
                <a:lnTo>
                  <a:pt x="2709333" y="4816592"/>
                </a:lnTo>
                <a:lnTo>
                  <a:pt x="0" y="4816592"/>
                </a:lnTo>
                <a:close/>
              </a:path>
            </a:pathLst>
          </a:custGeom>
          <a:gradFill rotWithShape="1">
            <a:gsLst>
              <a:gs pos="0">
                <a:srgbClr val="00477E">
                  <a:alpha val="100000"/>
                </a:srgbClr>
              </a:gs>
              <a:gs pos="100000">
                <a:srgbClr val="016591">
                  <a:alpha val="100000"/>
                </a:srgbClr>
              </a:gs>
            </a:gsLst>
            <a:lin ang="2700000"/>
          </a:gradFill>
        </p:spPr>
        <p:txBody>
          <a:bodyPr/>
          <a:lstStyle/>
          <a:p>
            <a:endParaRPr lang="en-GB" dirty="0"/>
          </a:p>
        </p:txBody>
      </p:sp>
      <p:sp>
        <p:nvSpPr>
          <p:cNvPr id="23" name="Slide Number Placeholder 6">
            <a:extLst>
              <a:ext uri="{FF2B5EF4-FFF2-40B4-BE49-F238E27FC236}">
                <a16:creationId xmlns:a16="http://schemas.microsoft.com/office/drawing/2014/main" id="{6E83973F-BEE3-6CE8-BDF0-33737B906421}"/>
              </a:ext>
            </a:extLst>
          </p:cNvPr>
          <p:cNvSpPr>
            <a:spLocks noGrp="1"/>
          </p:cNvSpPr>
          <p:nvPr userDrawn="1">
            <p:ph type="sldNum" sz="quarter" idx="4"/>
          </p:nvPr>
        </p:nvSpPr>
        <p:spPr>
          <a:xfrm>
            <a:off x="16097534" y="9879723"/>
            <a:ext cx="2133600" cy="365125"/>
          </a:xfrm>
          <a:prstGeom prst="rect">
            <a:avLst/>
          </a:prstGeom>
        </p:spPr>
        <p:txBody>
          <a:bodyPr/>
          <a:lstStyle>
            <a:lvl1pPr algn="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148233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3.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045-977E-BCFE-D403-2B99B8E9029A}"/>
              </a:ext>
            </a:extLst>
          </p:cNvPr>
          <p:cNvSpPr>
            <a:spLocks noGrp="1"/>
          </p:cNvSpPr>
          <p:nvPr>
            <p:ph type="ctrTitle"/>
          </p:nvPr>
        </p:nvSpPr>
        <p:spPr>
          <a:xfrm>
            <a:off x="4336017" y="3586161"/>
            <a:ext cx="12427983" cy="2412050"/>
          </a:xfrm>
        </p:spPr>
        <p:txBody>
          <a:bodyPr>
            <a:noAutofit/>
          </a:bodyPr>
          <a:lstStyle/>
          <a:p>
            <a:r>
              <a:rPr lang="en-GB" sz="7200" dirty="0"/>
              <a:t>LSL Group: An Introduction</a:t>
            </a:r>
            <a:br>
              <a:rPr lang="en-GB" sz="7200" dirty="0"/>
            </a:br>
            <a:br>
              <a:rPr lang="en-US" sz="3200" dirty="0"/>
            </a:br>
            <a:r>
              <a:rPr lang="en-US" sz="3200" dirty="0"/>
              <a:t>Capital light B2B platform for UK residential property market services</a:t>
            </a:r>
            <a:br>
              <a:rPr lang="en-US" sz="3200" dirty="0"/>
            </a:br>
            <a:endParaRPr lang="en-GB" sz="7200" dirty="0"/>
          </a:p>
        </p:txBody>
      </p:sp>
    </p:spTree>
    <p:extLst>
      <p:ext uri="{BB962C8B-B14F-4D97-AF65-F5344CB8AC3E}">
        <p14:creationId xmlns:p14="http://schemas.microsoft.com/office/powerpoint/2010/main" val="159668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19AA8-FACA-285E-BFA8-7C5CD1CBC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BAE4B-460C-35FF-AFB4-A6BF39F007CA}"/>
              </a:ext>
            </a:extLst>
          </p:cNvPr>
          <p:cNvSpPr>
            <a:spLocks noGrp="1"/>
          </p:cNvSpPr>
          <p:nvPr>
            <p:ph type="title"/>
          </p:nvPr>
        </p:nvSpPr>
        <p:spPr/>
        <p:txBody>
          <a:bodyPr/>
          <a:lstStyle/>
          <a:p>
            <a:r>
              <a:rPr lang="en-US" dirty="0"/>
              <a:t>Our markets are large and recovering, whilst still below long-term averages </a:t>
            </a:r>
          </a:p>
        </p:txBody>
      </p:sp>
      <p:sp>
        <p:nvSpPr>
          <p:cNvPr id="4" name="Slide Number Placeholder 3">
            <a:extLst>
              <a:ext uri="{FF2B5EF4-FFF2-40B4-BE49-F238E27FC236}">
                <a16:creationId xmlns:a16="http://schemas.microsoft.com/office/drawing/2014/main" id="{EEDA2816-5F23-6017-054C-A7260791301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Chart 2">
            <a:extLst>
              <a:ext uri="{FF2B5EF4-FFF2-40B4-BE49-F238E27FC236}">
                <a16:creationId xmlns:a16="http://schemas.microsoft.com/office/drawing/2014/main" id="{D39736E1-70CF-FCD7-1F85-D419CC6EEEC9}"/>
              </a:ext>
            </a:extLst>
          </p:cNvPr>
          <p:cNvGraphicFramePr/>
          <p:nvPr>
            <p:extLst>
              <p:ext uri="{D42A27DB-BD31-4B8C-83A1-F6EECF244321}">
                <p14:modId xmlns:p14="http://schemas.microsoft.com/office/powerpoint/2010/main" val="2767110745"/>
              </p:ext>
            </p:extLst>
          </p:nvPr>
        </p:nvGraphicFramePr>
        <p:xfrm>
          <a:off x="2572605" y="2769787"/>
          <a:ext cx="5579158" cy="280029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C607B16-A620-324B-D706-7B70BBAC16FB}"/>
              </a:ext>
            </a:extLst>
          </p:cNvPr>
          <p:cNvSpPr txBox="1"/>
          <p:nvPr/>
        </p:nvSpPr>
        <p:spPr>
          <a:xfrm>
            <a:off x="3346791" y="2176171"/>
            <a:ext cx="4291286" cy="461665"/>
          </a:xfrm>
          <a:prstGeom prst="rect">
            <a:avLst/>
          </a:prstGeom>
          <a:noFill/>
        </p:spPr>
        <p:txBody>
          <a:bodyPr wrap="square" rtlCol="0">
            <a:spAutoFit/>
          </a:bodyPr>
          <a:lstStyle/>
          <a:p>
            <a:r>
              <a:rPr lang="en-GB" sz="2400" dirty="0">
                <a:solidFill>
                  <a:schemeClr val="bg1"/>
                </a:solidFill>
                <a:cs typeface="Calibri" panose="020F0502020204030204" pitchFamily="34" charset="0"/>
              </a:rPr>
              <a:t>HMRC Transactions (‘000s)</a:t>
            </a:r>
          </a:p>
        </p:txBody>
      </p:sp>
      <p:sp>
        <p:nvSpPr>
          <p:cNvPr id="7" name="TextBox 6">
            <a:extLst>
              <a:ext uri="{FF2B5EF4-FFF2-40B4-BE49-F238E27FC236}">
                <a16:creationId xmlns:a16="http://schemas.microsoft.com/office/drawing/2014/main" id="{D848A5F7-28BB-F16B-3549-62A895A3E72E}"/>
              </a:ext>
            </a:extLst>
          </p:cNvPr>
          <p:cNvSpPr txBox="1"/>
          <p:nvPr/>
        </p:nvSpPr>
        <p:spPr>
          <a:xfrm>
            <a:off x="10992176" y="2176170"/>
            <a:ext cx="5271711" cy="461665"/>
          </a:xfrm>
          <a:prstGeom prst="rect">
            <a:avLst/>
          </a:prstGeom>
          <a:noFill/>
        </p:spPr>
        <p:txBody>
          <a:bodyPr wrap="square" rtlCol="0">
            <a:spAutoFit/>
          </a:bodyPr>
          <a:lstStyle/>
          <a:p>
            <a:r>
              <a:rPr lang="en-GB" sz="2400" dirty="0">
                <a:solidFill>
                  <a:schemeClr val="bg1"/>
                </a:solidFill>
                <a:cs typeface="Calibri" panose="020F0502020204030204" pitchFamily="34" charset="0"/>
              </a:rPr>
              <a:t>New Mortgage Lending (£bn)</a:t>
            </a:r>
          </a:p>
        </p:txBody>
      </p:sp>
      <p:sp>
        <p:nvSpPr>
          <p:cNvPr id="9" name="TextBox 8">
            <a:extLst>
              <a:ext uri="{FF2B5EF4-FFF2-40B4-BE49-F238E27FC236}">
                <a16:creationId xmlns:a16="http://schemas.microsoft.com/office/drawing/2014/main" id="{0DDFFCA7-0E19-E41D-CFF1-48E976485503}"/>
              </a:ext>
            </a:extLst>
          </p:cNvPr>
          <p:cNvSpPr txBox="1"/>
          <p:nvPr/>
        </p:nvSpPr>
        <p:spPr>
          <a:xfrm>
            <a:off x="3346791" y="6110163"/>
            <a:ext cx="5271711" cy="461665"/>
          </a:xfrm>
          <a:prstGeom prst="rect">
            <a:avLst/>
          </a:prstGeom>
          <a:noFill/>
        </p:spPr>
        <p:txBody>
          <a:bodyPr wrap="square" rtlCol="0">
            <a:spAutoFit/>
          </a:bodyPr>
          <a:lstStyle/>
          <a:p>
            <a:r>
              <a:rPr lang="en-GB" sz="2400" dirty="0">
                <a:solidFill>
                  <a:schemeClr val="bg1"/>
                </a:solidFill>
                <a:cs typeface="Calibri (MS)" panose="020B0604020202020204" charset="0"/>
              </a:rPr>
              <a:t>Mortgage Approvals (‘000s)</a:t>
            </a:r>
          </a:p>
        </p:txBody>
      </p:sp>
      <p:graphicFrame>
        <p:nvGraphicFramePr>
          <p:cNvPr id="12" name="Chart 11">
            <a:extLst>
              <a:ext uri="{FF2B5EF4-FFF2-40B4-BE49-F238E27FC236}">
                <a16:creationId xmlns:a16="http://schemas.microsoft.com/office/drawing/2014/main" id="{5DAA00E0-659F-5536-25CF-216EF8354587}"/>
              </a:ext>
            </a:extLst>
          </p:cNvPr>
          <p:cNvGraphicFramePr/>
          <p:nvPr>
            <p:extLst>
              <p:ext uri="{D42A27DB-BD31-4B8C-83A1-F6EECF244321}">
                <p14:modId xmlns:p14="http://schemas.microsoft.com/office/powerpoint/2010/main" val="3221909196"/>
              </p:ext>
            </p:extLst>
          </p:nvPr>
        </p:nvGraphicFramePr>
        <p:xfrm>
          <a:off x="10156006" y="2769787"/>
          <a:ext cx="5579158" cy="2762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A7D6E70-68FE-DCE5-DA65-B97DDE16950F}"/>
              </a:ext>
            </a:extLst>
          </p:cNvPr>
          <p:cNvGraphicFramePr/>
          <p:nvPr>
            <p:extLst>
              <p:ext uri="{D42A27DB-BD31-4B8C-83A1-F6EECF244321}">
                <p14:modId xmlns:p14="http://schemas.microsoft.com/office/powerpoint/2010/main" val="1277333120"/>
              </p:ext>
            </p:extLst>
          </p:nvPr>
        </p:nvGraphicFramePr>
        <p:xfrm>
          <a:off x="2576373" y="6709848"/>
          <a:ext cx="5579158" cy="280029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9C037305-BE2D-77A1-5386-C976A7DD5A66}"/>
              </a:ext>
            </a:extLst>
          </p:cNvPr>
          <p:cNvSpPr txBox="1"/>
          <p:nvPr/>
        </p:nvSpPr>
        <p:spPr>
          <a:xfrm>
            <a:off x="10992176" y="6115626"/>
            <a:ext cx="5271711" cy="461665"/>
          </a:xfrm>
          <a:prstGeom prst="rect">
            <a:avLst/>
          </a:prstGeom>
          <a:noFill/>
        </p:spPr>
        <p:txBody>
          <a:bodyPr wrap="square" rtlCol="0">
            <a:spAutoFit/>
          </a:bodyPr>
          <a:lstStyle/>
          <a:p>
            <a:r>
              <a:rPr lang="en-GB" sz="2400" dirty="0">
                <a:solidFill>
                  <a:schemeClr val="bg1"/>
                </a:solidFill>
                <a:cs typeface="Calibri (MS)" panose="020B0604020202020204" charset="0"/>
              </a:rPr>
              <a:t>Product Transfer Lending (£bn)</a:t>
            </a:r>
          </a:p>
        </p:txBody>
      </p:sp>
      <p:graphicFrame>
        <p:nvGraphicFramePr>
          <p:cNvPr id="17" name="Chart 16">
            <a:extLst>
              <a:ext uri="{FF2B5EF4-FFF2-40B4-BE49-F238E27FC236}">
                <a16:creationId xmlns:a16="http://schemas.microsoft.com/office/drawing/2014/main" id="{BE9AE5C7-1DFE-398D-D88B-3B2CE08336C7}"/>
              </a:ext>
            </a:extLst>
          </p:cNvPr>
          <p:cNvGraphicFramePr/>
          <p:nvPr>
            <p:extLst>
              <p:ext uri="{D42A27DB-BD31-4B8C-83A1-F6EECF244321}">
                <p14:modId xmlns:p14="http://schemas.microsoft.com/office/powerpoint/2010/main" val="1852300507"/>
              </p:ext>
            </p:extLst>
          </p:nvPr>
        </p:nvGraphicFramePr>
        <p:xfrm>
          <a:off x="10190331" y="6734994"/>
          <a:ext cx="5579158" cy="2800291"/>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9D427CFE-2C87-B7FA-DF27-A8593CB60551}"/>
              </a:ext>
            </a:extLst>
          </p:cNvPr>
          <p:cNvSpPr txBox="1"/>
          <p:nvPr/>
        </p:nvSpPr>
        <p:spPr>
          <a:xfrm>
            <a:off x="4587757" y="3119432"/>
            <a:ext cx="2789780" cy="400110"/>
          </a:xfrm>
          <a:prstGeom prst="rect">
            <a:avLst/>
          </a:prstGeom>
          <a:noFill/>
        </p:spPr>
        <p:txBody>
          <a:bodyPr wrap="square" rtlCol="0">
            <a:spAutoFit/>
          </a:bodyPr>
          <a:lstStyle/>
          <a:p>
            <a:pPr algn="r"/>
            <a:r>
              <a:rPr lang="en-GB" sz="2000" i="1" dirty="0">
                <a:solidFill>
                  <a:schemeClr val="bg1"/>
                </a:solidFill>
              </a:rPr>
              <a:t>Forecast</a:t>
            </a:r>
          </a:p>
        </p:txBody>
      </p:sp>
      <p:sp>
        <p:nvSpPr>
          <p:cNvPr id="25" name="TextBox 24">
            <a:extLst>
              <a:ext uri="{FF2B5EF4-FFF2-40B4-BE49-F238E27FC236}">
                <a16:creationId xmlns:a16="http://schemas.microsoft.com/office/drawing/2014/main" id="{07273E50-710C-5F48-5567-8526B6FF70B9}"/>
              </a:ext>
            </a:extLst>
          </p:cNvPr>
          <p:cNvSpPr txBox="1"/>
          <p:nvPr/>
        </p:nvSpPr>
        <p:spPr>
          <a:xfrm>
            <a:off x="12363654" y="3119432"/>
            <a:ext cx="2789780" cy="400110"/>
          </a:xfrm>
          <a:prstGeom prst="rect">
            <a:avLst/>
          </a:prstGeom>
          <a:noFill/>
        </p:spPr>
        <p:txBody>
          <a:bodyPr wrap="square" rtlCol="0">
            <a:spAutoFit/>
          </a:bodyPr>
          <a:lstStyle/>
          <a:p>
            <a:pPr algn="r"/>
            <a:r>
              <a:rPr lang="en-GB" sz="2000" i="1" dirty="0">
                <a:solidFill>
                  <a:schemeClr val="bg1"/>
                </a:solidFill>
              </a:rPr>
              <a:t>Forecast</a:t>
            </a:r>
          </a:p>
        </p:txBody>
      </p:sp>
      <p:sp>
        <p:nvSpPr>
          <p:cNvPr id="26" name="TextBox 25">
            <a:extLst>
              <a:ext uri="{FF2B5EF4-FFF2-40B4-BE49-F238E27FC236}">
                <a16:creationId xmlns:a16="http://schemas.microsoft.com/office/drawing/2014/main" id="{D34551B7-6E70-15E6-E8B8-5009B893FABC}"/>
              </a:ext>
            </a:extLst>
          </p:cNvPr>
          <p:cNvSpPr txBox="1"/>
          <p:nvPr/>
        </p:nvSpPr>
        <p:spPr>
          <a:xfrm>
            <a:off x="4904909" y="7088564"/>
            <a:ext cx="2789780" cy="400110"/>
          </a:xfrm>
          <a:prstGeom prst="rect">
            <a:avLst/>
          </a:prstGeom>
          <a:noFill/>
        </p:spPr>
        <p:txBody>
          <a:bodyPr wrap="square" rtlCol="0">
            <a:spAutoFit/>
          </a:bodyPr>
          <a:lstStyle/>
          <a:p>
            <a:pPr algn="r"/>
            <a:r>
              <a:rPr lang="en-GB" sz="2000" i="1" dirty="0">
                <a:solidFill>
                  <a:schemeClr val="bg1"/>
                </a:solidFill>
              </a:rPr>
              <a:t>Forecast</a:t>
            </a:r>
          </a:p>
        </p:txBody>
      </p:sp>
      <p:sp>
        <p:nvSpPr>
          <p:cNvPr id="27" name="TextBox 26">
            <a:extLst>
              <a:ext uri="{FF2B5EF4-FFF2-40B4-BE49-F238E27FC236}">
                <a16:creationId xmlns:a16="http://schemas.microsoft.com/office/drawing/2014/main" id="{DE171CB8-0846-D760-5802-A9E968829818}"/>
              </a:ext>
            </a:extLst>
          </p:cNvPr>
          <p:cNvSpPr txBox="1"/>
          <p:nvPr/>
        </p:nvSpPr>
        <p:spPr>
          <a:xfrm>
            <a:off x="12233142" y="7069642"/>
            <a:ext cx="2789780" cy="400110"/>
          </a:xfrm>
          <a:prstGeom prst="rect">
            <a:avLst/>
          </a:prstGeom>
          <a:noFill/>
        </p:spPr>
        <p:txBody>
          <a:bodyPr wrap="square" rtlCol="0">
            <a:spAutoFit/>
          </a:bodyPr>
          <a:lstStyle/>
          <a:p>
            <a:pPr algn="r"/>
            <a:r>
              <a:rPr lang="en-GB" sz="2000" i="1" dirty="0">
                <a:solidFill>
                  <a:schemeClr val="bg1"/>
                </a:solidFill>
              </a:rPr>
              <a:t>Forecast</a:t>
            </a:r>
          </a:p>
        </p:txBody>
      </p:sp>
      <p:sp>
        <p:nvSpPr>
          <p:cNvPr id="28" name="TextBox 27">
            <a:extLst>
              <a:ext uri="{FF2B5EF4-FFF2-40B4-BE49-F238E27FC236}">
                <a16:creationId xmlns:a16="http://schemas.microsoft.com/office/drawing/2014/main" id="{A3E35121-B7B6-AECE-78F8-0DF71C12EBB5}"/>
              </a:ext>
            </a:extLst>
          </p:cNvPr>
          <p:cNvSpPr txBox="1"/>
          <p:nvPr/>
        </p:nvSpPr>
        <p:spPr>
          <a:xfrm>
            <a:off x="14388364" y="9704831"/>
            <a:ext cx="3413254" cy="369332"/>
          </a:xfrm>
          <a:prstGeom prst="rect">
            <a:avLst/>
          </a:prstGeom>
          <a:noFill/>
        </p:spPr>
        <p:txBody>
          <a:bodyPr wrap="square" rtlCol="0">
            <a:spAutoFit/>
          </a:bodyPr>
          <a:lstStyle/>
          <a:p>
            <a:r>
              <a:rPr lang="en-GB" dirty="0">
                <a:solidFill>
                  <a:schemeClr val="bg1"/>
                </a:solidFill>
              </a:rPr>
              <a:t>Sources: UK Finance, BoE, HMRC</a:t>
            </a:r>
          </a:p>
        </p:txBody>
      </p:sp>
    </p:spTree>
    <p:extLst>
      <p:ext uri="{BB962C8B-B14F-4D97-AF65-F5344CB8AC3E}">
        <p14:creationId xmlns:p14="http://schemas.microsoft.com/office/powerpoint/2010/main" val="160422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A443F-4181-C937-4445-65558A513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102B2-5CC2-9922-6F06-6D788F38CCBD}"/>
              </a:ext>
            </a:extLst>
          </p:cNvPr>
          <p:cNvSpPr>
            <a:spLocks noGrp="1"/>
          </p:cNvSpPr>
          <p:nvPr>
            <p:ph type="title"/>
          </p:nvPr>
        </p:nvSpPr>
        <p:spPr/>
        <p:txBody>
          <a:bodyPr/>
          <a:lstStyle/>
          <a:p>
            <a:r>
              <a:rPr lang="en-US" dirty="0"/>
              <a:t>Disciplined capital allocation </a:t>
            </a:r>
          </a:p>
        </p:txBody>
      </p:sp>
      <p:sp>
        <p:nvSpPr>
          <p:cNvPr id="4" name="Slide Number Placeholder 3">
            <a:extLst>
              <a:ext uri="{FF2B5EF4-FFF2-40B4-BE49-F238E27FC236}">
                <a16:creationId xmlns:a16="http://schemas.microsoft.com/office/drawing/2014/main" id="{F45C44E9-F58C-A98D-CFE5-E64D16B535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71F9B3BD-DD94-8A2B-DDE1-A94CB782735A}"/>
              </a:ext>
            </a:extLst>
          </p:cNvPr>
          <p:cNvSpPr/>
          <p:nvPr/>
        </p:nvSpPr>
        <p:spPr>
          <a:xfrm>
            <a:off x="1679294" y="2698558"/>
            <a:ext cx="15086624" cy="917068"/>
          </a:xfrm>
          <a:custGeom>
            <a:avLst/>
            <a:gdLst>
              <a:gd name="connsiteX0" fmla="*/ 0 w 15086624"/>
              <a:gd name="connsiteY0" fmla="*/ 0 h 917068"/>
              <a:gd name="connsiteX1" fmla="*/ 14718449 w 15086624"/>
              <a:gd name="connsiteY1" fmla="*/ 0 h 917068"/>
              <a:gd name="connsiteX2" fmla="*/ 14718449 w 15086624"/>
              <a:gd name="connsiteY2" fmla="*/ 320 h 917068"/>
              <a:gd name="connsiteX3" fmla="*/ 14721624 w 15086624"/>
              <a:gd name="connsiteY3" fmla="*/ 0 h 917068"/>
              <a:gd name="connsiteX4" fmla="*/ 15086624 w 15086624"/>
              <a:gd name="connsiteY4" fmla="*/ 365000 h 917068"/>
              <a:gd name="connsiteX5" fmla="*/ 15086146 w 15086624"/>
              <a:gd name="connsiteY5" fmla="*/ 367370 h 917068"/>
              <a:gd name="connsiteX6" fmla="*/ 15086624 w 15086624"/>
              <a:gd name="connsiteY6" fmla="*/ 367370 h 917068"/>
              <a:gd name="connsiteX7" fmla="*/ 15086624 w 15086624"/>
              <a:gd name="connsiteY7" fmla="*/ 917068 h 917068"/>
              <a:gd name="connsiteX8" fmla="*/ 365068 w 15086624"/>
              <a:gd name="connsiteY8" fmla="*/ 917068 h 917068"/>
              <a:gd name="connsiteX9" fmla="*/ 365068 w 15086624"/>
              <a:gd name="connsiteY9" fmla="*/ 917060 h 917068"/>
              <a:gd name="connsiteX10" fmla="*/ 365001 w 15086624"/>
              <a:gd name="connsiteY10" fmla="*/ 917067 h 917068"/>
              <a:gd name="connsiteX11" fmla="*/ 1 w 15086624"/>
              <a:gd name="connsiteY11" fmla="*/ 552067 h 917068"/>
              <a:gd name="connsiteX12" fmla="*/ 4426 w 15086624"/>
              <a:gd name="connsiteY12" fmla="*/ 530148 h 917068"/>
              <a:gd name="connsiteX13" fmla="*/ 0 w 15086624"/>
              <a:gd name="connsiteY13" fmla="*/ 530148 h 9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6624" h="917068">
                <a:moveTo>
                  <a:pt x="0" y="0"/>
                </a:moveTo>
                <a:lnTo>
                  <a:pt x="14718449" y="0"/>
                </a:lnTo>
                <a:lnTo>
                  <a:pt x="14718449" y="320"/>
                </a:lnTo>
                <a:lnTo>
                  <a:pt x="14721624" y="0"/>
                </a:lnTo>
                <a:cubicBezTo>
                  <a:pt x="14923208" y="0"/>
                  <a:pt x="15086624" y="163416"/>
                  <a:pt x="15086624" y="365000"/>
                </a:cubicBezTo>
                <a:lnTo>
                  <a:pt x="15086146" y="367370"/>
                </a:lnTo>
                <a:lnTo>
                  <a:pt x="15086624" y="367370"/>
                </a:lnTo>
                <a:lnTo>
                  <a:pt x="15086624" y="917068"/>
                </a:lnTo>
                <a:lnTo>
                  <a:pt x="365068" y="917068"/>
                </a:lnTo>
                <a:lnTo>
                  <a:pt x="365068" y="917060"/>
                </a:lnTo>
                <a:lnTo>
                  <a:pt x="365001" y="917067"/>
                </a:lnTo>
                <a:cubicBezTo>
                  <a:pt x="163417" y="917067"/>
                  <a:pt x="1" y="753651"/>
                  <a:pt x="1" y="552067"/>
                </a:cubicBezTo>
                <a:lnTo>
                  <a:pt x="4426" y="530148"/>
                </a:lnTo>
                <a:lnTo>
                  <a:pt x="0" y="530148"/>
                </a:ln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ea typeface="+mn-ea"/>
                <a:cs typeface="+mn-cs"/>
              </a:rPr>
              <a:t>Strong cash position and strong cash conversion (100%+) – providing flexibility and optionality</a:t>
            </a:r>
            <a:endParaRPr lang="en-US" sz="2800" b="1" dirty="0">
              <a:solidFill>
                <a:schemeClr val="bg1"/>
              </a:solidFill>
              <a:ea typeface="Calibri (MS) Bold"/>
              <a:cs typeface="Calibri (MS) Bold"/>
              <a:sym typeface="Calibri (MS) Bold"/>
            </a:endParaRPr>
          </a:p>
        </p:txBody>
      </p:sp>
      <p:sp>
        <p:nvSpPr>
          <p:cNvPr id="8" name="Freeform: Shape 7">
            <a:extLst>
              <a:ext uri="{FF2B5EF4-FFF2-40B4-BE49-F238E27FC236}">
                <a16:creationId xmlns:a16="http://schemas.microsoft.com/office/drawing/2014/main" id="{8EFFB6CB-58A3-BCFA-5B3E-89B14C7A556E}"/>
              </a:ext>
            </a:extLst>
          </p:cNvPr>
          <p:cNvSpPr/>
          <p:nvPr/>
        </p:nvSpPr>
        <p:spPr>
          <a:xfrm>
            <a:off x="9749712" y="3841371"/>
            <a:ext cx="3409240" cy="1602375"/>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33C0B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800" b="1" dirty="0"/>
              <a:t>SURVEYING </a:t>
            </a:r>
            <a:br>
              <a:rPr lang="en-GB" sz="2800" b="1" dirty="0"/>
            </a:br>
            <a:r>
              <a:rPr lang="en-GB" sz="2800" b="1" dirty="0"/>
              <a:t>&amp; VALUATION</a:t>
            </a:r>
          </a:p>
        </p:txBody>
      </p:sp>
      <p:sp>
        <p:nvSpPr>
          <p:cNvPr id="10" name="Freeform: Shape 9">
            <a:extLst>
              <a:ext uri="{FF2B5EF4-FFF2-40B4-BE49-F238E27FC236}">
                <a16:creationId xmlns:a16="http://schemas.microsoft.com/office/drawing/2014/main" id="{53D4D9AB-C461-C47A-F449-8F2C1D903382}"/>
              </a:ext>
            </a:extLst>
          </p:cNvPr>
          <p:cNvSpPr/>
          <p:nvPr/>
        </p:nvSpPr>
        <p:spPr>
          <a:xfrm>
            <a:off x="6142746" y="3841371"/>
            <a:ext cx="3409240" cy="1602375"/>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5731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800" b="1" dirty="0"/>
              <a:t>FINANCIAL</a:t>
            </a:r>
            <a:br>
              <a:rPr lang="en-GB" sz="2800" b="1" dirty="0"/>
            </a:br>
            <a:r>
              <a:rPr lang="en-GB" sz="2800" b="1" dirty="0"/>
              <a:t>SERVICES</a:t>
            </a:r>
          </a:p>
        </p:txBody>
      </p:sp>
      <p:sp>
        <p:nvSpPr>
          <p:cNvPr id="11" name="Freeform: Shape 10">
            <a:extLst>
              <a:ext uri="{FF2B5EF4-FFF2-40B4-BE49-F238E27FC236}">
                <a16:creationId xmlns:a16="http://schemas.microsoft.com/office/drawing/2014/main" id="{A037771B-87D1-88CE-BEFC-758C02435903}"/>
              </a:ext>
            </a:extLst>
          </p:cNvPr>
          <p:cNvSpPr/>
          <p:nvPr/>
        </p:nvSpPr>
        <p:spPr>
          <a:xfrm>
            <a:off x="13356678" y="3841371"/>
            <a:ext cx="3409240" cy="1602375"/>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00245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800" b="1" dirty="0"/>
              <a:t>ESTATE AGENCY FRANCHISING</a:t>
            </a:r>
          </a:p>
        </p:txBody>
      </p:sp>
      <p:sp>
        <p:nvSpPr>
          <p:cNvPr id="14" name="Freeform: Shape 13">
            <a:extLst>
              <a:ext uri="{FF2B5EF4-FFF2-40B4-BE49-F238E27FC236}">
                <a16:creationId xmlns:a16="http://schemas.microsoft.com/office/drawing/2014/main" id="{4C5BF3E4-D4B8-FE5B-C40B-DF65828D1D15}"/>
              </a:ext>
            </a:extLst>
          </p:cNvPr>
          <p:cNvSpPr/>
          <p:nvPr/>
        </p:nvSpPr>
        <p:spPr>
          <a:xfrm>
            <a:off x="6142740" y="5631161"/>
            <a:ext cx="10623180" cy="1588707"/>
          </a:xfrm>
          <a:custGeom>
            <a:avLst/>
            <a:gdLst>
              <a:gd name="connsiteX0" fmla="*/ 0 w 10623180"/>
              <a:gd name="connsiteY0" fmla="*/ 0 h 1588707"/>
              <a:gd name="connsiteX1" fmla="*/ 10258177 w 10623180"/>
              <a:gd name="connsiteY1" fmla="*/ 0 h 1588707"/>
              <a:gd name="connsiteX2" fmla="*/ 10258177 w 10623180"/>
              <a:gd name="connsiteY2" fmla="*/ 0 h 1588707"/>
              <a:gd name="connsiteX3" fmla="*/ 10258180 w 10623180"/>
              <a:gd name="connsiteY3" fmla="*/ 0 h 1588707"/>
              <a:gd name="connsiteX4" fmla="*/ 10623180 w 10623180"/>
              <a:gd name="connsiteY4" fmla="*/ 365000 h 1588707"/>
              <a:gd name="connsiteX5" fmla="*/ 10620591 w 10623180"/>
              <a:gd name="connsiteY5" fmla="*/ 377826 h 1588707"/>
              <a:gd name="connsiteX6" fmla="*/ 10623180 w 10623180"/>
              <a:gd name="connsiteY6" fmla="*/ 377826 h 1588707"/>
              <a:gd name="connsiteX7" fmla="*/ 10623180 w 10623180"/>
              <a:gd name="connsiteY7" fmla="*/ 1588707 h 1588707"/>
              <a:gd name="connsiteX8" fmla="*/ 365003 w 10623180"/>
              <a:gd name="connsiteY8" fmla="*/ 1588707 h 1588707"/>
              <a:gd name="connsiteX9" fmla="*/ 365003 w 10623180"/>
              <a:gd name="connsiteY9" fmla="*/ 1584024 h 1588707"/>
              <a:gd name="connsiteX10" fmla="*/ 365000 w 10623180"/>
              <a:gd name="connsiteY10" fmla="*/ 1584024 h 1588707"/>
              <a:gd name="connsiteX11" fmla="*/ 28684 w 10623180"/>
              <a:gd name="connsiteY11" fmla="*/ 1361099 h 1588707"/>
              <a:gd name="connsiteX12" fmla="*/ 5850 w 10623180"/>
              <a:gd name="connsiteY12" fmla="*/ 1247998 h 1588707"/>
              <a:gd name="connsiteX13" fmla="*/ 0 w 10623180"/>
              <a:gd name="connsiteY13" fmla="*/ 1247998 h 1588707"/>
              <a:gd name="connsiteX14" fmla="*/ 0 w 10623180"/>
              <a:gd name="connsiteY14" fmla="*/ 1219024 h 158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23180" h="1588707">
                <a:moveTo>
                  <a:pt x="0" y="0"/>
                </a:moveTo>
                <a:lnTo>
                  <a:pt x="10258177" y="0"/>
                </a:lnTo>
                <a:lnTo>
                  <a:pt x="10258177" y="0"/>
                </a:lnTo>
                <a:lnTo>
                  <a:pt x="10258180" y="0"/>
                </a:lnTo>
                <a:cubicBezTo>
                  <a:pt x="10459764" y="0"/>
                  <a:pt x="10623180" y="163416"/>
                  <a:pt x="10623180" y="365000"/>
                </a:cubicBezTo>
                <a:lnTo>
                  <a:pt x="10620591" y="377826"/>
                </a:lnTo>
                <a:lnTo>
                  <a:pt x="10623180" y="377826"/>
                </a:lnTo>
                <a:lnTo>
                  <a:pt x="10623180" y="1588707"/>
                </a:lnTo>
                <a:lnTo>
                  <a:pt x="365003" y="1588707"/>
                </a:lnTo>
                <a:lnTo>
                  <a:pt x="365003" y="1584024"/>
                </a:lnTo>
                <a:lnTo>
                  <a:pt x="365000" y="1584024"/>
                </a:lnTo>
                <a:cubicBezTo>
                  <a:pt x="213812" y="1584024"/>
                  <a:pt x="84093" y="1492103"/>
                  <a:pt x="28684" y="1361099"/>
                </a:cubicBezTo>
                <a:lnTo>
                  <a:pt x="5850" y="1247998"/>
                </a:lnTo>
                <a:lnTo>
                  <a:pt x="0" y="1247998"/>
                </a:lnTo>
                <a:lnTo>
                  <a:pt x="0" y="1219024"/>
                </a:ln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kumimoji="0" lang="en-US" sz="2800" i="0" u="none" strike="noStrike" kern="0" cap="none" spc="0" normalizeH="0" baseline="0" noProof="0" dirty="0">
                <a:ln>
                  <a:noFill/>
                </a:ln>
                <a:solidFill>
                  <a:schemeClr val="bg1"/>
                </a:solidFill>
                <a:effectLst/>
                <a:uLnTx/>
                <a:uFillTx/>
                <a:cs typeface="Calibri (MS)" panose="020B0604020202020204" charset="0"/>
              </a:rPr>
              <a:t>Target risk-adjusted returns greater than 12% Group WACC </a:t>
            </a:r>
          </a:p>
        </p:txBody>
      </p:sp>
      <p:sp>
        <p:nvSpPr>
          <p:cNvPr id="15" name="Freeform: Shape 14">
            <a:extLst>
              <a:ext uri="{FF2B5EF4-FFF2-40B4-BE49-F238E27FC236}">
                <a16:creationId xmlns:a16="http://schemas.microsoft.com/office/drawing/2014/main" id="{10CA8B6D-6B19-3E78-130D-DA7D670C5FD3}"/>
              </a:ext>
            </a:extLst>
          </p:cNvPr>
          <p:cNvSpPr/>
          <p:nvPr/>
        </p:nvSpPr>
        <p:spPr>
          <a:xfrm>
            <a:off x="6142740" y="7462754"/>
            <a:ext cx="10623180" cy="1588707"/>
          </a:xfrm>
          <a:custGeom>
            <a:avLst/>
            <a:gdLst>
              <a:gd name="connsiteX0" fmla="*/ 0 w 10623180"/>
              <a:gd name="connsiteY0" fmla="*/ 0 h 1588707"/>
              <a:gd name="connsiteX1" fmla="*/ 10258177 w 10623180"/>
              <a:gd name="connsiteY1" fmla="*/ 0 h 1588707"/>
              <a:gd name="connsiteX2" fmla="*/ 10258177 w 10623180"/>
              <a:gd name="connsiteY2" fmla="*/ 0 h 1588707"/>
              <a:gd name="connsiteX3" fmla="*/ 10258180 w 10623180"/>
              <a:gd name="connsiteY3" fmla="*/ 0 h 1588707"/>
              <a:gd name="connsiteX4" fmla="*/ 10623180 w 10623180"/>
              <a:gd name="connsiteY4" fmla="*/ 365000 h 1588707"/>
              <a:gd name="connsiteX5" fmla="*/ 10620591 w 10623180"/>
              <a:gd name="connsiteY5" fmla="*/ 377826 h 1588707"/>
              <a:gd name="connsiteX6" fmla="*/ 10623180 w 10623180"/>
              <a:gd name="connsiteY6" fmla="*/ 377826 h 1588707"/>
              <a:gd name="connsiteX7" fmla="*/ 10623180 w 10623180"/>
              <a:gd name="connsiteY7" fmla="*/ 1588707 h 1588707"/>
              <a:gd name="connsiteX8" fmla="*/ 365003 w 10623180"/>
              <a:gd name="connsiteY8" fmla="*/ 1588707 h 1588707"/>
              <a:gd name="connsiteX9" fmla="*/ 365003 w 10623180"/>
              <a:gd name="connsiteY9" fmla="*/ 1584024 h 1588707"/>
              <a:gd name="connsiteX10" fmla="*/ 365000 w 10623180"/>
              <a:gd name="connsiteY10" fmla="*/ 1584024 h 1588707"/>
              <a:gd name="connsiteX11" fmla="*/ 28684 w 10623180"/>
              <a:gd name="connsiteY11" fmla="*/ 1361099 h 1588707"/>
              <a:gd name="connsiteX12" fmla="*/ 5850 w 10623180"/>
              <a:gd name="connsiteY12" fmla="*/ 1247998 h 1588707"/>
              <a:gd name="connsiteX13" fmla="*/ 0 w 10623180"/>
              <a:gd name="connsiteY13" fmla="*/ 1247998 h 1588707"/>
              <a:gd name="connsiteX14" fmla="*/ 0 w 10623180"/>
              <a:gd name="connsiteY14" fmla="*/ 1219024 h 158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23180" h="1588707">
                <a:moveTo>
                  <a:pt x="0" y="0"/>
                </a:moveTo>
                <a:lnTo>
                  <a:pt x="10258177" y="0"/>
                </a:lnTo>
                <a:lnTo>
                  <a:pt x="10258177" y="0"/>
                </a:lnTo>
                <a:lnTo>
                  <a:pt x="10258180" y="0"/>
                </a:lnTo>
                <a:cubicBezTo>
                  <a:pt x="10459764" y="0"/>
                  <a:pt x="10623180" y="163416"/>
                  <a:pt x="10623180" y="365000"/>
                </a:cubicBezTo>
                <a:lnTo>
                  <a:pt x="10620591" y="377826"/>
                </a:lnTo>
                <a:lnTo>
                  <a:pt x="10623180" y="377826"/>
                </a:lnTo>
                <a:lnTo>
                  <a:pt x="10623180" y="1588707"/>
                </a:lnTo>
                <a:lnTo>
                  <a:pt x="365003" y="1588707"/>
                </a:lnTo>
                <a:lnTo>
                  <a:pt x="365003" y="1584024"/>
                </a:lnTo>
                <a:lnTo>
                  <a:pt x="365000" y="1584024"/>
                </a:lnTo>
                <a:cubicBezTo>
                  <a:pt x="213812" y="1584024"/>
                  <a:pt x="84093" y="1492103"/>
                  <a:pt x="28684" y="1361099"/>
                </a:cubicBezTo>
                <a:lnTo>
                  <a:pt x="5850" y="1247998"/>
                </a:lnTo>
                <a:lnTo>
                  <a:pt x="0" y="1247998"/>
                </a:lnTo>
                <a:lnTo>
                  <a:pt x="0" y="1219024"/>
                </a:lnTo>
                <a:close/>
              </a:path>
            </a:pathLst>
          </a:cu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kumimoji="0" lang="en-US" sz="2800" i="0" u="none" strike="noStrike" kern="0" cap="none" spc="0" normalizeH="0" baseline="0" noProof="0" dirty="0">
                <a:ln>
                  <a:noFill/>
                </a:ln>
                <a:solidFill>
                  <a:schemeClr val="bg1"/>
                </a:solidFill>
                <a:effectLst/>
                <a:uLnTx/>
                <a:uFillTx/>
                <a:cs typeface="Calibri (MS)" panose="020B0604020202020204" charset="0"/>
              </a:rPr>
              <a:t>Dividend maintained at 11.4p for FY 2024</a:t>
            </a:r>
          </a:p>
          <a:p>
            <a:pPr algn="ctr"/>
            <a:r>
              <a:rPr lang="en-US" sz="2800" kern="0" dirty="0">
                <a:solidFill>
                  <a:schemeClr val="bg1"/>
                </a:solidFill>
                <a:cs typeface="Calibri (MS)" panose="020B0604020202020204" charset="0"/>
              </a:rPr>
              <a:t>Dividend policy - 30% payout ratio</a:t>
            </a:r>
            <a:endParaRPr kumimoji="0" lang="en-US" sz="2800" i="0" u="none" strike="noStrike" kern="0" cap="none" spc="0" normalizeH="0" baseline="0" noProof="0" dirty="0">
              <a:ln>
                <a:noFill/>
              </a:ln>
              <a:solidFill>
                <a:schemeClr val="bg1"/>
              </a:solidFill>
              <a:effectLst/>
              <a:uLnTx/>
              <a:uFillTx/>
              <a:cs typeface="Calibri (MS)" panose="020B0604020202020204" charset="0"/>
            </a:endParaRPr>
          </a:p>
          <a:p>
            <a:pPr algn="ctr"/>
            <a:r>
              <a:rPr kumimoji="0" lang="en-US" sz="2800" i="0" u="none" strike="noStrike" kern="0" cap="none" spc="0" normalizeH="0" baseline="0" noProof="0" dirty="0">
                <a:ln>
                  <a:noFill/>
                </a:ln>
                <a:solidFill>
                  <a:schemeClr val="bg1"/>
                </a:solidFill>
                <a:effectLst/>
                <a:uLnTx/>
                <a:uFillTx/>
                <a:cs typeface="Calibri (MS)" panose="020B0604020202020204" charset="0"/>
              </a:rPr>
              <a:t>Share Buy Back </a:t>
            </a:r>
            <a:r>
              <a:rPr kumimoji="0" lang="en-US" sz="2800" i="0" u="none" strike="noStrike" kern="0" cap="none" spc="0" normalizeH="0" baseline="0" noProof="0" dirty="0" err="1">
                <a:ln>
                  <a:noFill/>
                </a:ln>
                <a:solidFill>
                  <a:schemeClr val="bg1"/>
                </a:solidFill>
                <a:effectLst/>
                <a:uLnTx/>
                <a:uFillTx/>
                <a:cs typeface="Calibri (MS)" panose="020B0604020202020204" charset="0"/>
              </a:rPr>
              <a:t>programme</a:t>
            </a:r>
            <a:r>
              <a:rPr kumimoji="0" lang="en-US" sz="2800" i="0" u="none" strike="noStrike" kern="0" cap="none" spc="0" normalizeH="0" baseline="0" noProof="0" dirty="0">
                <a:ln>
                  <a:noFill/>
                </a:ln>
                <a:solidFill>
                  <a:schemeClr val="bg1"/>
                </a:solidFill>
                <a:effectLst/>
                <a:uLnTx/>
                <a:uFillTx/>
                <a:cs typeface="Calibri (MS)" panose="020B0604020202020204" charset="0"/>
              </a:rPr>
              <a:t> launched in 2024</a:t>
            </a:r>
          </a:p>
        </p:txBody>
      </p:sp>
      <p:sp>
        <p:nvSpPr>
          <p:cNvPr id="18" name="TextBox 17">
            <a:extLst>
              <a:ext uri="{FF2B5EF4-FFF2-40B4-BE49-F238E27FC236}">
                <a16:creationId xmlns:a16="http://schemas.microsoft.com/office/drawing/2014/main" id="{AB696079-CFFB-377C-2248-7C443343C931}"/>
              </a:ext>
            </a:extLst>
          </p:cNvPr>
          <p:cNvSpPr txBox="1"/>
          <p:nvPr/>
        </p:nvSpPr>
        <p:spPr>
          <a:xfrm>
            <a:off x="3158085" y="4180767"/>
            <a:ext cx="2931313" cy="8679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2800" i="0" u="none" strike="noStrike" kern="0" cap="none" spc="0" normalizeH="0" baseline="0" noProof="0" dirty="0">
                <a:ln>
                  <a:noFill/>
                </a:ln>
                <a:solidFill>
                  <a:schemeClr val="bg1"/>
                </a:solidFill>
                <a:effectLst/>
                <a:uLnTx/>
                <a:uFillTx/>
                <a:ea typeface="+mn-ea"/>
                <a:cs typeface="+mn-cs"/>
              </a:rPr>
              <a:t>Organic Focus, Selective Inorganic</a:t>
            </a:r>
          </a:p>
        </p:txBody>
      </p:sp>
      <p:sp>
        <p:nvSpPr>
          <p:cNvPr id="20" name="TextBox 19">
            <a:extLst>
              <a:ext uri="{FF2B5EF4-FFF2-40B4-BE49-F238E27FC236}">
                <a16:creationId xmlns:a16="http://schemas.microsoft.com/office/drawing/2014/main" id="{9A6BA690-788E-61BF-532F-B7D15B2C613D}"/>
              </a:ext>
            </a:extLst>
          </p:cNvPr>
          <p:cNvSpPr txBox="1"/>
          <p:nvPr/>
        </p:nvSpPr>
        <p:spPr>
          <a:xfrm>
            <a:off x="3156790" y="6158257"/>
            <a:ext cx="2938985" cy="480131"/>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2800" i="0" u="none" strike="noStrike" kern="0" cap="none" spc="0" normalizeH="0" baseline="0" noProof="0" dirty="0">
                <a:ln>
                  <a:noFill/>
                </a:ln>
                <a:solidFill>
                  <a:schemeClr val="bg1"/>
                </a:solidFill>
                <a:effectLst/>
                <a:uLnTx/>
                <a:uFillTx/>
                <a:ea typeface="+mn-ea"/>
                <a:cs typeface="+mn-cs"/>
              </a:rPr>
              <a:t>Clear hurdle rates</a:t>
            </a:r>
          </a:p>
        </p:txBody>
      </p:sp>
      <p:sp>
        <p:nvSpPr>
          <p:cNvPr id="21" name="TextBox 20">
            <a:extLst>
              <a:ext uri="{FF2B5EF4-FFF2-40B4-BE49-F238E27FC236}">
                <a16:creationId xmlns:a16="http://schemas.microsoft.com/office/drawing/2014/main" id="{F4AAA0FC-233F-7C8D-9BDB-B722B47321CB}"/>
              </a:ext>
            </a:extLst>
          </p:cNvPr>
          <p:cNvSpPr txBox="1"/>
          <p:nvPr/>
        </p:nvSpPr>
        <p:spPr>
          <a:xfrm>
            <a:off x="3150718" y="7764104"/>
            <a:ext cx="2938984" cy="8679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2800" i="0" u="none" strike="noStrike" kern="0" cap="none" spc="0" normalizeH="0" baseline="0" noProof="0" dirty="0">
                <a:ln>
                  <a:noFill/>
                </a:ln>
                <a:solidFill>
                  <a:schemeClr val="bg1"/>
                </a:solidFill>
                <a:effectLst/>
                <a:uLnTx/>
                <a:uFillTx/>
                <a:ea typeface="+mn-ea"/>
                <a:cs typeface="+mn-cs"/>
              </a:rPr>
              <a:t>Shareholder Distribution</a:t>
            </a:r>
          </a:p>
        </p:txBody>
      </p:sp>
      <p:sp>
        <p:nvSpPr>
          <p:cNvPr id="22" name="Oval 21">
            <a:extLst>
              <a:ext uri="{FF2B5EF4-FFF2-40B4-BE49-F238E27FC236}">
                <a16:creationId xmlns:a16="http://schemas.microsoft.com/office/drawing/2014/main" id="{CADEA582-409B-67EC-39BA-88EE6C9D2ABB}"/>
              </a:ext>
            </a:extLst>
          </p:cNvPr>
          <p:cNvSpPr/>
          <p:nvPr/>
        </p:nvSpPr>
        <p:spPr>
          <a:xfrm>
            <a:off x="1979672" y="4101462"/>
            <a:ext cx="990262" cy="990262"/>
          </a:xfrm>
          <a:prstGeom prst="ellipse">
            <a:avLst/>
          </a:pr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rgbClr val="002459"/>
                </a:solidFill>
              </a:rPr>
              <a:t>1</a:t>
            </a:r>
          </a:p>
        </p:txBody>
      </p:sp>
      <p:sp>
        <p:nvSpPr>
          <p:cNvPr id="23" name="Oval 22">
            <a:extLst>
              <a:ext uri="{FF2B5EF4-FFF2-40B4-BE49-F238E27FC236}">
                <a16:creationId xmlns:a16="http://schemas.microsoft.com/office/drawing/2014/main" id="{1883CD6F-E51F-42B1-13D7-AA95B07A1844}"/>
              </a:ext>
            </a:extLst>
          </p:cNvPr>
          <p:cNvSpPr/>
          <p:nvPr/>
        </p:nvSpPr>
        <p:spPr>
          <a:xfrm>
            <a:off x="2016078" y="5871891"/>
            <a:ext cx="990262" cy="990262"/>
          </a:xfrm>
          <a:prstGeom prst="ellipse">
            <a:avLst/>
          </a:pr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rgbClr val="002459"/>
                </a:solidFill>
              </a:rPr>
              <a:t>2</a:t>
            </a:r>
          </a:p>
        </p:txBody>
      </p:sp>
      <p:sp>
        <p:nvSpPr>
          <p:cNvPr id="24" name="Oval 23">
            <a:extLst>
              <a:ext uri="{FF2B5EF4-FFF2-40B4-BE49-F238E27FC236}">
                <a16:creationId xmlns:a16="http://schemas.microsoft.com/office/drawing/2014/main" id="{0C5B65C2-9DBA-0A97-2F1D-28DC6EE1E6DF}"/>
              </a:ext>
            </a:extLst>
          </p:cNvPr>
          <p:cNvSpPr/>
          <p:nvPr/>
        </p:nvSpPr>
        <p:spPr>
          <a:xfrm>
            <a:off x="2016078" y="7696544"/>
            <a:ext cx="990262" cy="990262"/>
          </a:xfrm>
          <a:prstGeom prst="ellipse">
            <a:avLst/>
          </a:pr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rgbClr val="002459"/>
                </a:solidFill>
              </a:rPr>
              <a:t>3</a:t>
            </a:r>
          </a:p>
        </p:txBody>
      </p:sp>
    </p:spTree>
    <p:extLst>
      <p:ext uri="{BB962C8B-B14F-4D97-AF65-F5344CB8AC3E}">
        <p14:creationId xmlns:p14="http://schemas.microsoft.com/office/powerpoint/2010/main" val="408919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056BF-CA8F-78CD-243A-70E63EDEF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2C7F2-5402-9363-1C6A-2AFC8EF81911}"/>
              </a:ext>
            </a:extLst>
          </p:cNvPr>
          <p:cNvSpPr>
            <a:spLocks noGrp="1"/>
          </p:cNvSpPr>
          <p:nvPr>
            <p:ph type="title"/>
          </p:nvPr>
        </p:nvSpPr>
        <p:spPr/>
        <p:txBody>
          <a:bodyPr/>
          <a:lstStyle/>
          <a:p>
            <a:r>
              <a:rPr lang="en-US" dirty="0"/>
              <a:t>Summary Investment Proposition </a:t>
            </a:r>
          </a:p>
        </p:txBody>
      </p:sp>
      <p:sp>
        <p:nvSpPr>
          <p:cNvPr id="4" name="Slide Number Placeholder 3">
            <a:extLst>
              <a:ext uri="{FF2B5EF4-FFF2-40B4-BE49-F238E27FC236}">
                <a16:creationId xmlns:a16="http://schemas.microsoft.com/office/drawing/2014/main" id="{0107B66A-4F95-E5BD-BB8E-D743A826A5A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2E0A350D-2C78-640E-8191-EBC447628EA7}"/>
              </a:ext>
            </a:extLst>
          </p:cNvPr>
          <p:cNvSpPr/>
          <p:nvPr/>
        </p:nvSpPr>
        <p:spPr>
          <a:xfrm>
            <a:off x="7153867" y="2496573"/>
            <a:ext cx="3852000" cy="3239843"/>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rgbClr val="00B0F0">
              <a:alpha val="9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CDFB9E80-F45E-9464-0635-BA0918F79D6D}"/>
              </a:ext>
            </a:extLst>
          </p:cNvPr>
          <p:cNvSpPr/>
          <p:nvPr/>
        </p:nvSpPr>
        <p:spPr>
          <a:xfrm>
            <a:off x="12460580" y="2496494"/>
            <a:ext cx="3852000" cy="3240000"/>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rgbClr val="00B0F0">
              <a:alpha val="9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8D202E91-77F8-B5BD-A908-83AD6491E61A}"/>
              </a:ext>
            </a:extLst>
          </p:cNvPr>
          <p:cNvSpPr/>
          <p:nvPr/>
        </p:nvSpPr>
        <p:spPr>
          <a:xfrm>
            <a:off x="1847154" y="2496494"/>
            <a:ext cx="3852000" cy="3240000"/>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rgbClr val="00B0F0">
              <a:alpha val="9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Box 9">
            <a:extLst>
              <a:ext uri="{FF2B5EF4-FFF2-40B4-BE49-F238E27FC236}">
                <a16:creationId xmlns:a16="http://schemas.microsoft.com/office/drawing/2014/main" id="{3BA0DF76-FD69-F8B1-F506-321D6FCED157}"/>
              </a:ext>
            </a:extLst>
          </p:cNvPr>
          <p:cNvSpPr txBox="1"/>
          <p:nvPr/>
        </p:nvSpPr>
        <p:spPr>
          <a:xfrm>
            <a:off x="1854910" y="3534797"/>
            <a:ext cx="3852000" cy="1163395"/>
          </a:xfrm>
          <a:prstGeom prst="rect">
            <a:avLst/>
          </a:prstGeom>
        </p:spPr>
        <p:txBody>
          <a:bodyPr wrap="square" lIns="0" tIns="0" rIns="0" bIns="0" rtlCol="0" anchor="t">
            <a:spAutoFit/>
          </a:bodyPr>
          <a:lstStyle/>
          <a:p>
            <a:pPr algn="ctr">
              <a:lnSpc>
                <a:spcPct val="90000"/>
              </a:lnSpc>
            </a:pPr>
            <a:r>
              <a:rPr kumimoji="0" lang="en-US" altLang="en-US" sz="2800" b="1" i="0" u="none" strike="noStrike" cap="none" normalizeH="0" baseline="0" dirty="0">
                <a:ln>
                  <a:noFill/>
                </a:ln>
                <a:solidFill>
                  <a:schemeClr val="bg1"/>
                </a:solidFill>
                <a:effectLst/>
                <a:ea typeface="Aptos" panose="020B0004020202020204" pitchFamily="34" charset="0"/>
                <a:cs typeface="Aptos" panose="020B0004020202020204" pitchFamily="34" charset="0"/>
              </a:rPr>
              <a:t>Leading market positions in a key, attractive UK industry </a:t>
            </a:r>
          </a:p>
        </p:txBody>
      </p:sp>
      <p:sp>
        <p:nvSpPr>
          <p:cNvPr id="14" name="TextBox 13">
            <a:extLst>
              <a:ext uri="{FF2B5EF4-FFF2-40B4-BE49-F238E27FC236}">
                <a16:creationId xmlns:a16="http://schemas.microsoft.com/office/drawing/2014/main" id="{01ED5D07-0FF0-FDCD-6321-74AB690EC1CE}"/>
              </a:ext>
            </a:extLst>
          </p:cNvPr>
          <p:cNvSpPr txBox="1"/>
          <p:nvPr/>
        </p:nvSpPr>
        <p:spPr>
          <a:xfrm>
            <a:off x="7261105" y="3257798"/>
            <a:ext cx="3572952" cy="1717393"/>
          </a:xfrm>
          <a:prstGeom prst="rect">
            <a:avLst/>
          </a:prstGeom>
        </p:spPr>
        <p:txBody>
          <a:bodyPr wrap="square" lIns="0" tIns="0" rIns="0" bIns="0" rtlCol="0" anchor="t">
            <a:spAutoFit/>
          </a:bodyPr>
          <a:lstStyle>
            <a:defPPr>
              <a:defRPr lang="en-US"/>
            </a:defPPr>
            <a:lvl1pPr algn="ctr">
              <a:lnSpc>
                <a:spcPct val="90000"/>
              </a:lnSpc>
              <a:defRPr sz="3600" b="1">
                <a:solidFill>
                  <a:srgbClr val="00437B"/>
                </a:solidFill>
                <a:latin typeface="Calibri (MS) Bold" panose="020B0604020202020204" charset="0"/>
                <a:cs typeface="Calibri (MS) Bold" panose="020B0604020202020204" charset="0"/>
              </a:defRPr>
            </a:lvl1pPr>
          </a:lstStyle>
          <a:p>
            <a:pPr marL="0" marR="0" lvl="0" indent="0" algn="ctr" defTabSz="342900" eaLnBrk="1" fontAlgn="auto" latinLnBrk="0" hangingPunct="1">
              <a:lnSpc>
                <a:spcPct val="90000"/>
              </a:lnSpc>
              <a:spcBef>
                <a:spcPts val="0"/>
              </a:spcBef>
              <a:spcAft>
                <a:spcPts val="0"/>
              </a:spcAft>
              <a:buClrTx/>
              <a:buSzTx/>
              <a:buFontTx/>
              <a:buNone/>
              <a:tabLst/>
              <a:defRPr/>
            </a:pPr>
            <a:r>
              <a:rPr lang="en-US" sz="2800" b="1" kern="0" dirty="0">
                <a:solidFill>
                  <a:prstClr val="white"/>
                </a:solidFill>
                <a:latin typeface="Calibri" panose="020F0502020204030204"/>
              </a:rPr>
              <a:t>Major benefits from restructure</a:t>
            </a:r>
          </a:p>
          <a:p>
            <a:pPr marL="0" marR="0" lvl="0" indent="0" defTabSz="342900" eaLnBrk="1" fontAlgn="auto" latinLnBrk="0" hangingPunct="1">
              <a:lnSpc>
                <a:spcPct val="90000"/>
              </a:lnSpc>
              <a:spcBef>
                <a:spcPts val="0"/>
              </a:spcBef>
              <a:spcAft>
                <a:spcPts val="0"/>
              </a:spcAft>
              <a:buClrTx/>
              <a:buSzTx/>
              <a:buFontTx/>
              <a:buNone/>
              <a:tabLst/>
              <a:defRPr/>
            </a:pPr>
            <a:r>
              <a:rPr lang="en-US" sz="2800" b="1" kern="0" dirty="0">
                <a:solidFill>
                  <a:prstClr val="white"/>
                </a:solidFill>
                <a:latin typeface="Calibri" panose="020F0502020204030204"/>
              </a:rPr>
              <a:t> </a:t>
            </a:r>
            <a:r>
              <a:rPr lang="en-US" sz="2000" b="1" kern="0" dirty="0">
                <a:solidFill>
                  <a:prstClr val="white"/>
                </a:solidFill>
                <a:latin typeface="Calibri" panose="020F0502020204030204"/>
              </a:rPr>
              <a:t>Simpler streamlined B2B model, </a:t>
            </a:r>
            <a:r>
              <a:rPr lang="en-US" sz="2000" kern="0" dirty="0">
                <a:solidFill>
                  <a:prstClr val="white"/>
                </a:solidFill>
                <a:latin typeface="Calibri" panose="020F0502020204030204"/>
              </a:rPr>
              <a:t>margin and cash generation, </a:t>
            </a:r>
            <a:r>
              <a:rPr lang="en-US" sz="2000" b="1" kern="0" dirty="0">
                <a:solidFill>
                  <a:prstClr val="white"/>
                </a:solidFill>
                <a:latin typeface="Calibri" panose="020F0502020204030204"/>
              </a:rPr>
              <a:t>ROCE</a:t>
            </a:r>
            <a:r>
              <a:rPr lang="en-US" sz="2000" kern="0" dirty="0">
                <a:solidFill>
                  <a:prstClr val="white"/>
                </a:solidFill>
                <a:latin typeface="Calibri" panose="020F0502020204030204"/>
              </a:rPr>
              <a:t>, cross cycle performance</a:t>
            </a:r>
            <a:endParaRPr lang="en-US" sz="2800" b="1" kern="0" dirty="0">
              <a:solidFill>
                <a:prstClr val="white"/>
              </a:solidFill>
              <a:latin typeface="Calibri" panose="020F0502020204030204"/>
            </a:endParaRPr>
          </a:p>
        </p:txBody>
      </p:sp>
      <p:sp>
        <p:nvSpPr>
          <p:cNvPr id="15" name="TextBox 18">
            <a:extLst>
              <a:ext uri="{FF2B5EF4-FFF2-40B4-BE49-F238E27FC236}">
                <a16:creationId xmlns:a16="http://schemas.microsoft.com/office/drawing/2014/main" id="{4C373FDF-2172-7DFE-CF6F-1B117983D5C9}"/>
              </a:ext>
            </a:extLst>
          </p:cNvPr>
          <p:cNvSpPr txBox="1"/>
          <p:nvPr/>
        </p:nvSpPr>
        <p:spPr>
          <a:xfrm>
            <a:off x="12632803" y="3340897"/>
            <a:ext cx="3507553" cy="1551194"/>
          </a:xfrm>
          <a:prstGeom prst="rect">
            <a:avLst/>
          </a:prstGeom>
        </p:spPr>
        <p:txBody>
          <a:bodyPr wrap="square" lIns="0" tIns="0" rIns="0" bIns="0" rtlCol="0" anchor="t">
            <a:spAutoFit/>
          </a:bodyPr>
          <a:lstStyle>
            <a:defPPr>
              <a:defRPr lang="en-US"/>
            </a:defPPr>
            <a:lvl1pPr algn="ctr">
              <a:lnSpc>
                <a:spcPct val="90000"/>
              </a:lnSpc>
              <a:defRPr sz="3600" b="1">
                <a:solidFill>
                  <a:srgbClr val="00437B"/>
                </a:solidFill>
                <a:latin typeface="Calibri (MS) Bold" panose="020B0604020202020204" charset="0"/>
                <a:cs typeface="Calibri (MS) Bold" panose="020B0604020202020204" charset="0"/>
              </a:defRPr>
            </a:lvl1pPr>
          </a:lstStyle>
          <a:p>
            <a:pPr marL="0" marR="0" lvl="0" indent="0" algn="ctr" defTabSz="342900" eaLnBrk="1" fontAlgn="auto" latinLnBrk="0" hangingPunct="1">
              <a:lnSpc>
                <a:spcPct val="90000"/>
              </a:lnSpc>
              <a:spcBef>
                <a:spcPts val="0"/>
              </a:spcBef>
              <a:spcAft>
                <a:spcPts val="0"/>
              </a:spcAft>
              <a:buClrTx/>
              <a:buSzTx/>
              <a:buFontTx/>
              <a:buNone/>
              <a:tabLst/>
              <a:defRPr/>
            </a:pPr>
            <a:r>
              <a:rPr lang="en-US" sz="2800" b="1" kern="0" dirty="0">
                <a:solidFill>
                  <a:prstClr val="white"/>
                </a:solidFill>
                <a:latin typeface="Calibri" panose="020F0502020204030204"/>
              </a:rPr>
              <a:t>Recurring and repeatable revenue in markets with persistent demand</a:t>
            </a:r>
          </a:p>
        </p:txBody>
      </p:sp>
      <p:sp>
        <p:nvSpPr>
          <p:cNvPr id="18" name="Freeform: Shape 17">
            <a:extLst>
              <a:ext uri="{FF2B5EF4-FFF2-40B4-BE49-F238E27FC236}">
                <a16:creationId xmlns:a16="http://schemas.microsoft.com/office/drawing/2014/main" id="{D6932E1F-1866-B125-C30B-874C4DA61634}"/>
              </a:ext>
            </a:extLst>
          </p:cNvPr>
          <p:cNvSpPr/>
          <p:nvPr/>
        </p:nvSpPr>
        <p:spPr>
          <a:xfrm>
            <a:off x="1847154" y="6290358"/>
            <a:ext cx="3852000" cy="3240000"/>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rgbClr val="00B0F0">
              <a:alpha val="9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TextBox 9">
            <a:extLst>
              <a:ext uri="{FF2B5EF4-FFF2-40B4-BE49-F238E27FC236}">
                <a16:creationId xmlns:a16="http://schemas.microsoft.com/office/drawing/2014/main" id="{1EAE9821-E1DF-F005-6C01-95093E4E7678}"/>
              </a:ext>
            </a:extLst>
          </p:cNvPr>
          <p:cNvSpPr txBox="1"/>
          <p:nvPr/>
        </p:nvSpPr>
        <p:spPr>
          <a:xfrm>
            <a:off x="1975421" y="7300961"/>
            <a:ext cx="3612035" cy="1218795"/>
          </a:xfrm>
          <a:prstGeom prst="rect">
            <a:avLst/>
          </a:prstGeom>
        </p:spPr>
        <p:txBody>
          <a:bodyPr wrap="square" lIns="0" tIns="0" rIns="0" bIns="0" rtlCol="0" anchor="t">
            <a:spAutoFit/>
          </a:bodyPr>
          <a:lstStyle/>
          <a:p>
            <a:pPr marL="0" marR="0" lvl="0" indent="0" algn="ctr" defTabSz="342900" eaLnBrk="1" fontAlgn="auto" latinLnBrk="0" hangingPunct="1">
              <a:lnSpc>
                <a:spcPct val="90000"/>
              </a:lnSpc>
              <a:spcBef>
                <a:spcPts val="0"/>
              </a:spcBef>
              <a:spcAft>
                <a:spcPts val="0"/>
              </a:spcAft>
              <a:buClrTx/>
              <a:buSzTx/>
              <a:buFontTx/>
              <a:buNone/>
              <a:tabLst/>
              <a:defRPr/>
            </a:pPr>
            <a:r>
              <a:rPr lang="en-US" sz="2800" b="1" kern="0" dirty="0">
                <a:solidFill>
                  <a:prstClr val="white"/>
                </a:solidFill>
                <a:latin typeface="Calibri" panose="020F0502020204030204"/>
              </a:rPr>
              <a:t>Clear growth levers</a:t>
            </a:r>
          </a:p>
          <a:p>
            <a:pPr marL="0" marR="0" lvl="0" indent="0" algn="ctr" defTabSz="342900" eaLnBrk="1" fontAlgn="auto" latinLnBrk="0" hangingPunct="1">
              <a:lnSpc>
                <a:spcPct val="90000"/>
              </a:lnSpc>
              <a:spcBef>
                <a:spcPts val="0"/>
              </a:spcBef>
              <a:spcAft>
                <a:spcPts val="0"/>
              </a:spcAft>
              <a:buClrTx/>
              <a:buSzTx/>
              <a:buFontTx/>
              <a:buNone/>
              <a:tabLst/>
              <a:defRPr/>
            </a:pPr>
            <a:r>
              <a:rPr lang="en-US" sz="2000" b="1" kern="0" dirty="0">
                <a:solidFill>
                  <a:prstClr val="white"/>
                </a:solidFill>
                <a:latin typeface="Calibri" panose="020F0502020204030204"/>
              </a:rPr>
              <a:t>New products, productivity, technology upgrades, expansion, cost, bolt-</a:t>
            </a:r>
            <a:r>
              <a:rPr lang="en-US" sz="2000" b="1" kern="0" dirty="0" err="1">
                <a:solidFill>
                  <a:prstClr val="white"/>
                </a:solidFill>
                <a:latin typeface="Calibri" panose="020F0502020204030204"/>
              </a:rPr>
              <a:t>ons</a:t>
            </a:r>
            <a:endParaRPr lang="en-US" sz="2000" b="1" kern="0" dirty="0">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6C00B9F3-1B8D-9DBE-7775-740B72559B4D}"/>
              </a:ext>
            </a:extLst>
          </p:cNvPr>
          <p:cNvSpPr/>
          <p:nvPr/>
        </p:nvSpPr>
        <p:spPr>
          <a:xfrm>
            <a:off x="7153867" y="6290358"/>
            <a:ext cx="3852000" cy="3240000"/>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rgbClr val="00B0F0">
              <a:alpha val="9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TextBox 9">
            <a:extLst>
              <a:ext uri="{FF2B5EF4-FFF2-40B4-BE49-F238E27FC236}">
                <a16:creationId xmlns:a16="http://schemas.microsoft.com/office/drawing/2014/main" id="{898343E8-5AEC-B29A-A0C8-50E02EA5BA87}"/>
              </a:ext>
            </a:extLst>
          </p:cNvPr>
          <p:cNvSpPr txBox="1"/>
          <p:nvPr/>
        </p:nvSpPr>
        <p:spPr>
          <a:xfrm>
            <a:off x="7261105" y="7264027"/>
            <a:ext cx="3637524" cy="1292662"/>
          </a:xfrm>
          <a:prstGeom prst="rect">
            <a:avLst/>
          </a:prstGeom>
        </p:spPr>
        <p:txBody>
          <a:bodyPr wrap="square" lIns="0" tIns="0" rIns="0" bIns="0" rtlCol="0" anchor="t">
            <a:spAutoFit/>
          </a:bodyPr>
          <a:lstStyle/>
          <a:p>
            <a:pPr lvl="0" algn="ctr"/>
            <a:r>
              <a:rPr lang="en-US" sz="2800" b="1" dirty="0">
                <a:solidFill>
                  <a:schemeClr val="bg1"/>
                </a:solidFill>
                <a:cs typeface="Calibri (MS) Light" panose="020B0604020202020204" charset="0"/>
              </a:rPr>
              <a:t>Highly cash generative and disciplined capital allocation</a:t>
            </a:r>
          </a:p>
        </p:txBody>
      </p:sp>
      <p:sp>
        <p:nvSpPr>
          <p:cNvPr id="23" name="Freeform: Shape 22">
            <a:extLst>
              <a:ext uri="{FF2B5EF4-FFF2-40B4-BE49-F238E27FC236}">
                <a16:creationId xmlns:a16="http://schemas.microsoft.com/office/drawing/2014/main" id="{3CCD6BE4-4940-C64F-323C-169ACD604A6D}"/>
              </a:ext>
            </a:extLst>
          </p:cNvPr>
          <p:cNvSpPr/>
          <p:nvPr/>
        </p:nvSpPr>
        <p:spPr>
          <a:xfrm>
            <a:off x="12460579" y="6290358"/>
            <a:ext cx="3852000" cy="3240000"/>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rgbClr val="00B0F0">
              <a:alpha val="9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extBox 9">
            <a:extLst>
              <a:ext uri="{FF2B5EF4-FFF2-40B4-BE49-F238E27FC236}">
                <a16:creationId xmlns:a16="http://schemas.microsoft.com/office/drawing/2014/main" id="{C5C7F8AF-59CD-1367-D2EB-6CA6FE9D2259}"/>
              </a:ext>
            </a:extLst>
          </p:cNvPr>
          <p:cNvSpPr txBox="1"/>
          <p:nvPr/>
        </p:nvSpPr>
        <p:spPr>
          <a:xfrm>
            <a:off x="12460574" y="7522560"/>
            <a:ext cx="3852000" cy="775597"/>
          </a:xfrm>
          <a:prstGeom prst="rect">
            <a:avLst/>
          </a:prstGeom>
        </p:spPr>
        <p:txBody>
          <a:bodyPr wrap="square" lIns="0" tIns="0" rIns="0" bIns="0" rtlCol="0" anchor="t">
            <a:spAutoFit/>
          </a:bodyPr>
          <a:lstStyle/>
          <a:p>
            <a:pPr marL="0" marR="0" lvl="0" indent="0" algn="ctr" defTabSz="342900" eaLnBrk="1" fontAlgn="auto" latinLnBrk="0" hangingPunct="1">
              <a:lnSpc>
                <a:spcPct val="90000"/>
              </a:lnSpc>
              <a:spcBef>
                <a:spcPts val="0"/>
              </a:spcBef>
              <a:spcAft>
                <a:spcPts val="0"/>
              </a:spcAft>
              <a:buClrTx/>
              <a:buSzTx/>
              <a:buFontTx/>
              <a:buNone/>
              <a:tabLst/>
              <a:defRPr/>
            </a:pPr>
            <a:r>
              <a:rPr lang="en-US" sz="2800" b="1" kern="0" dirty="0">
                <a:solidFill>
                  <a:prstClr val="white"/>
                </a:solidFill>
                <a:latin typeface="Calibri" panose="020F0502020204030204"/>
              </a:rPr>
              <a:t>Further opportunities to leverage “one Group”</a:t>
            </a:r>
          </a:p>
        </p:txBody>
      </p:sp>
    </p:spTree>
    <p:extLst>
      <p:ext uri="{BB962C8B-B14F-4D97-AF65-F5344CB8AC3E}">
        <p14:creationId xmlns:p14="http://schemas.microsoft.com/office/powerpoint/2010/main" val="246373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EDAFE-31C4-423B-1DD1-EA317443B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950E9-23AE-9F9A-424D-1A4E0B1BB2D3}"/>
              </a:ext>
            </a:extLst>
          </p:cNvPr>
          <p:cNvSpPr>
            <a:spLocks noGrp="1"/>
          </p:cNvSpPr>
          <p:nvPr>
            <p:ph type="ctrTitle"/>
          </p:nvPr>
        </p:nvSpPr>
        <p:spPr>
          <a:xfrm>
            <a:off x="4336017" y="3586161"/>
            <a:ext cx="12427983" cy="2412050"/>
          </a:xfrm>
        </p:spPr>
        <p:txBody>
          <a:bodyPr>
            <a:noAutofit/>
          </a:bodyPr>
          <a:lstStyle/>
          <a:p>
            <a:r>
              <a:rPr lang="en-GB" sz="7200" dirty="0"/>
              <a:t>Appendices</a:t>
            </a:r>
          </a:p>
        </p:txBody>
      </p:sp>
    </p:spTree>
    <p:extLst>
      <p:ext uri="{BB962C8B-B14F-4D97-AF65-F5344CB8AC3E}">
        <p14:creationId xmlns:p14="http://schemas.microsoft.com/office/powerpoint/2010/main" val="276689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C25B6-E076-1EF2-EF2C-EDEEB2CC1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BC434-B71B-B862-0336-6F389A7AA228}"/>
              </a:ext>
            </a:extLst>
          </p:cNvPr>
          <p:cNvSpPr>
            <a:spLocks noGrp="1"/>
          </p:cNvSpPr>
          <p:nvPr>
            <p:ph type="title"/>
          </p:nvPr>
        </p:nvSpPr>
        <p:spPr/>
        <p:txBody>
          <a:bodyPr/>
          <a:lstStyle/>
          <a:p>
            <a:r>
              <a:rPr lang="en-US" sz="2800" dirty="0">
                <a:solidFill>
                  <a:schemeClr val="bg1"/>
                </a:solidFill>
                <a:cs typeface="Calibri (MS) Bold" panose="020B0604020202020204" charset="0"/>
                <a:sym typeface="Calibri (MS) Light"/>
              </a:rPr>
              <a:t>JV investment with Pollen Street Capital: Buy &amp; Build broker strategy now approaching scale</a:t>
            </a:r>
            <a:br>
              <a:rPr lang="en-US" sz="2800" dirty="0">
                <a:solidFill>
                  <a:schemeClr val="bg1"/>
                </a:solidFill>
                <a:cs typeface="Calibri (MS) Bold" panose="020B0604020202020204" charset="0"/>
                <a:sym typeface="Calibri (MS) Light"/>
              </a:rPr>
            </a:br>
            <a:endParaRPr lang="en-US" sz="2800" dirty="0"/>
          </a:p>
        </p:txBody>
      </p:sp>
      <p:sp>
        <p:nvSpPr>
          <p:cNvPr id="3" name="Freeform: Shape 2">
            <a:extLst>
              <a:ext uri="{FF2B5EF4-FFF2-40B4-BE49-F238E27FC236}">
                <a16:creationId xmlns:a16="http://schemas.microsoft.com/office/drawing/2014/main" id="{F37079A8-DAA3-31E9-F72B-9BDBE36CF670}"/>
              </a:ext>
            </a:extLst>
          </p:cNvPr>
          <p:cNvSpPr/>
          <p:nvPr/>
        </p:nvSpPr>
        <p:spPr>
          <a:xfrm>
            <a:off x="6128790"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2024 Pivotal</a:t>
            </a:r>
            <a:br>
              <a:rPr lang="en-GB" sz="2400" dirty="0">
                <a:solidFill>
                  <a:srgbClr val="000000"/>
                </a:solidFill>
                <a:cs typeface="Calibri (MS) Light" panose="020B0604020202020204" charset="0"/>
              </a:rPr>
            </a:br>
            <a:r>
              <a:rPr lang="en-GB" sz="2400" dirty="0">
                <a:solidFill>
                  <a:srgbClr val="000000"/>
                </a:solidFill>
                <a:cs typeface="Calibri (MS) Light" panose="020B0604020202020204" charset="0"/>
              </a:rPr>
              <a:t>Revenue £77m</a:t>
            </a:r>
          </a:p>
          <a:p>
            <a:pPr algn="ctr"/>
            <a:r>
              <a:rPr lang="en-GB" sz="2400" dirty="0">
                <a:solidFill>
                  <a:srgbClr val="000000"/>
                </a:solidFill>
                <a:cs typeface="Calibri (MS) Light" panose="020B0604020202020204" charset="0"/>
              </a:rPr>
              <a:t>EBITDA scaling</a:t>
            </a:r>
          </a:p>
        </p:txBody>
      </p:sp>
      <p:sp>
        <p:nvSpPr>
          <p:cNvPr id="5" name="Freeform: Shape 4">
            <a:extLst>
              <a:ext uri="{FF2B5EF4-FFF2-40B4-BE49-F238E27FC236}">
                <a16:creationId xmlns:a16="http://schemas.microsoft.com/office/drawing/2014/main" id="{D8868D51-BFF7-80B1-6002-53367C49EFD6}"/>
              </a:ext>
            </a:extLst>
          </p:cNvPr>
          <p:cNvSpPr/>
          <p:nvPr/>
        </p:nvSpPr>
        <p:spPr>
          <a:xfrm>
            <a:off x="2973809" y="2987420"/>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0236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Financials</a:t>
            </a:r>
          </a:p>
        </p:txBody>
      </p:sp>
      <p:sp>
        <p:nvSpPr>
          <p:cNvPr id="7" name="Freeform: Shape 6">
            <a:extLst>
              <a:ext uri="{FF2B5EF4-FFF2-40B4-BE49-F238E27FC236}">
                <a16:creationId xmlns:a16="http://schemas.microsoft.com/office/drawing/2014/main" id="{9786AE76-37FB-C3DD-F88B-A93D344F8320}"/>
              </a:ext>
            </a:extLst>
          </p:cNvPr>
          <p:cNvSpPr/>
          <p:nvPr/>
        </p:nvSpPr>
        <p:spPr>
          <a:xfrm>
            <a:off x="9283771"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2024 LSL PAT </a:t>
            </a:r>
          </a:p>
          <a:p>
            <a:pPr algn="ctr"/>
            <a:r>
              <a:rPr lang="en-GB" sz="2400" dirty="0">
                <a:solidFill>
                  <a:srgbClr val="000000"/>
                </a:solidFill>
                <a:cs typeface="Calibri (MS) Light" panose="020B0604020202020204" charset="0"/>
              </a:rPr>
              <a:t>Break-even</a:t>
            </a:r>
          </a:p>
        </p:txBody>
      </p:sp>
      <p:sp>
        <p:nvSpPr>
          <p:cNvPr id="9" name="Freeform: Shape 8">
            <a:extLst>
              <a:ext uri="{FF2B5EF4-FFF2-40B4-BE49-F238E27FC236}">
                <a16:creationId xmlns:a16="http://schemas.microsoft.com/office/drawing/2014/main" id="{86B17F39-467F-2B6F-C392-3C99A41473CD}"/>
              </a:ext>
            </a:extLst>
          </p:cNvPr>
          <p:cNvSpPr/>
          <p:nvPr/>
        </p:nvSpPr>
        <p:spPr>
          <a:xfrm>
            <a:off x="12438752"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500+ advisers</a:t>
            </a:r>
          </a:p>
        </p:txBody>
      </p:sp>
      <p:sp>
        <p:nvSpPr>
          <p:cNvPr id="12" name="Arrow: Right 11">
            <a:extLst>
              <a:ext uri="{FF2B5EF4-FFF2-40B4-BE49-F238E27FC236}">
                <a16:creationId xmlns:a16="http://schemas.microsoft.com/office/drawing/2014/main" id="{15735162-287E-DB22-7D28-3E1793CDB311}"/>
              </a:ext>
            </a:extLst>
          </p:cNvPr>
          <p:cNvSpPr/>
          <p:nvPr/>
        </p:nvSpPr>
        <p:spPr>
          <a:xfrm>
            <a:off x="5768440" y="3368473"/>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13" name="Arrow: Right 12">
            <a:extLst>
              <a:ext uri="{FF2B5EF4-FFF2-40B4-BE49-F238E27FC236}">
                <a16:creationId xmlns:a16="http://schemas.microsoft.com/office/drawing/2014/main" id="{F5F046E8-63F4-62E7-DF79-BE2475B576A6}"/>
              </a:ext>
            </a:extLst>
          </p:cNvPr>
          <p:cNvSpPr/>
          <p:nvPr/>
        </p:nvSpPr>
        <p:spPr>
          <a:xfrm>
            <a:off x="8907609" y="3348693"/>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16" name="Arrow: Right 15">
            <a:extLst>
              <a:ext uri="{FF2B5EF4-FFF2-40B4-BE49-F238E27FC236}">
                <a16:creationId xmlns:a16="http://schemas.microsoft.com/office/drawing/2014/main" id="{57C468C0-CBB9-F30F-88FD-E9FED531265B}"/>
              </a:ext>
            </a:extLst>
          </p:cNvPr>
          <p:cNvSpPr/>
          <p:nvPr/>
        </p:nvSpPr>
        <p:spPr>
          <a:xfrm>
            <a:off x="12062590" y="3347754"/>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17" name="Freeform: Shape 16">
            <a:extLst>
              <a:ext uri="{FF2B5EF4-FFF2-40B4-BE49-F238E27FC236}">
                <a16:creationId xmlns:a16="http://schemas.microsoft.com/office/drawing/2014/main" id="{8492B05C-852D-2CD5-A74F-DF57E7E9B458}"/>
              </a:ext>
            </a:extLst>
          </p:cNvPr>
          <p:cNvSpPr/>
          <p:nvPr/>
        </p:nvSpPr>
        <p:spPr>
          <a:xfrm>
            <a:off x="6128790" y="4679295"/>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Procuration fees</a:t>
            </a:r>
          </a:p>
        </p:txBody>
      </p:sp>
      <p:sp>
        <p:nvSpPr>
          <p:cNvPr id="19" name="Freeform: Shape 18">
            <a:extLst>
              <a:ext uri="{FF2B5EF4-FFF2-40B4-BE49-F238E27FC236}">
                <a16:creationId xmlns:a16="http://schemas.microsoft.com/office/drawing/2014/main" id="{BA46B31B-8462-272D-011A-9554A67A003A}"/>
              </a:ext>
            </a:extLst>
          </p:cNvPr>
          <p:cNvSpPr/>
          <p:nvPr/>
        </p:nvSpPr>
        <p:spPr>
          <a:xfrm>
            <a:off x="2973809" y="4658576"/>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0236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Economics</a:t>
            </a:r>
          </a:p>
        </p:txBody>
      </p:sp>
      <p:sp>
        <p:nvSpPr>
          <p:cNvPr id="33" name="Freeform: Shape 32">
            <a:extLst>
              <a:ext uri="{FF2B5EF4-FFF2-40B4-BE49-F238E27FC236}">
                <a16:creationId xmlns:a16="http://schemas.microsoft.com/office/drawing/2014/main" id="{0BBD9415-14F3-807D-1204-31243E152958}"/>
              </a:ext>
            </a:extLst>
          </p:cNvPr>
          <p:cNvSpPr/>
          <p:nvPr/>
        </p:nvSpPr>
        <p:spPr>
          <a:xfrm>
            <a:off x="9283771" y="4679295"/>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Broker fees</a:t>
            </a:r>
          </a:p>
        </p:txBody>
      </p:sp>
      <p:sp>
        <p:nvSpPr>
          <p:cNvPr id="34" name="Freeform: Shape 33">
            <a:extLst>
              <a:ext uri="{FF2B5EF4-FFF2-40B4-BE49-F238E27FC236}">
                <a16:creationId xmlns:a16="http://schemas.microsoft.com/office/drawing/2014/main" id="{FF40E469-C8CE-597B-3E27-83F1D2B378E9}"/>
              </a:ext>
            </a:extLst>
          </p:cNvPr>
          <p:cNvSpPr/>
          <p:nvPr/>
        </p:nvSpPr>
        <p:spPr>
          <a:xfrm>
            <a:off x="12438752" y="4679295"/>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Protection income</a:t>
            </a:r>
          </a:p>
        </p:txBody>
      </p:sp>
      <p:sp>
        <p:nvSpPr>
          <p:cNvPr id="35" name="Arrow: Right 34">
            <a:extLst>
              <a:ext uri="{FF2B5EF4-FFF2-40B4-BE49-F238E27FC236}">
                <a16:creationId xmlns:a16="http://schemas.microsoft.com/office/drawing/2014/main" id="{BA912B86-A906-1933-0774-713B5AF8228C}"/>
              </a:ext>
            </a:extLst>
          </p:cNvPr>
          <p:cNvSpPr/>
          <p:nvPr/>
        </p:nvSpPr>
        <p:spPr>
          <a:xfrm>
            <a:off x="5768440" y="5039629"/>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36" name="Arrow: Right 35">
            <a:extLst>
              <a:ext uri="{FF2B5EF4-FFF2-40B4-BE49-F238E27FC236}">
                <a16:creationId xmlns:a16="http://schemas.microsoft.com/office/drawing/2014/main" id="{1730008B-C11D-B22E-B3A7-F1E552BAED0F}"/>
              </a:ext>
            </a:extLst>
          </p:cNvPr>
          <p:cNvSpPr/>
          <p:nvPr/>
        </p:nvSpPr>
        <p:spPr>
          <a:xfrm>
            <a:off x="8907609" y="5019849"/>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37" name="Arrow: Right 36">
            <a:extLst>
              <a:ext uri="{FF2B5EF4-FFF2-40B4-BE49-F238E27FC236}">
                <a16:creationId xmlns:a16="http://schemas.microsoft.com/office/drawing/2014/main" id="{8A0A4EC5-AFBF-F15F-67B3-7485C104BB19}"/>
              </a:ext>
            </a:extLst>
          </p:cNvPr>
          <p:cNvSpPr/>
          <p:nvPr/>
        </p:nvSpPr>
        <p:spPr>
          <a:xfrm>
            <a:off x="12062590" y="5018910"/>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38" name="Freeform: Shape 37">
            <a:extLst>
              <a:ext uri="{FF2B5EF4-FFF2-40B4-BE49-F238E27FC236}">
                <a16:creationId xmlns:a16="http://schemas.microsoft.com/office/drawing/2014/main" id="{84E24C8E-02D4-70D9-38A9-87018BFA28DB}"/>
              </a:ext>
            </a:extLst>
          </p:cNvPr>
          <p:cNvSpPr/>
          <p:nvPr/>
        </p:nvSpPr>
        <p:spPr>
          <a:xfrm>
            <a:off x="6128790"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dirty="0">
                <a:solidFill>
                  <a:srgbClr val="000000"/>
                </a:solidFill>
                <a:cs typeface="Calibri (MS) Light" panose="020B0604020202020204" charset="0"/>
              </a:rPr>
              <a:t>Clear Buy &amp; Build strategy</a:t>
            </a:r>
          </a:p>
        </p:txBody>
      </p:sp>
      <p:sp>
        <p:nvSpPr>
          <p:cNvPr id="39" name="Freeform: Shape 38">
            <a:extLst>
              <a:ext uri="{FF2B5EF4-FFF2-40B4-BE49-F238E27FC236}">
                <a16:creationId xmlns:a16="http://schemas.microsoft.com/office/drawing/2014/main" id="{8A4F5803-6F0E-39AC-FA8E-7864D866F03A}"/>
              </a:ext>
            </a:extLst>
          </p:cNvPr>
          <p:cNvSpPr/>
          <p:nvPr/>
        </p:nvSpPr>
        <p:spPr>
          <a:xfrm>
            <a:off x="2973809" y="6329732"/>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0236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Strengths</a:t>
            </a:r>
          </a:p>
        </p:txBody>
      </p:sp>
      <p:sp>
        <p:nvSpPr>
          <p:cNvPr id="40" name="Freeform: Shape 39">
            <a:extLst>
              <a:ext uri="{FF2B5EF4-FFF2-40B4-BE49-F238E27FC236}">
                <a16:creationId xmlns:a16="http://schemas.microsoft.com/office/drawing/2014/main" id="{7CC9F85F-B264-ED00-D73D-3C10B988E341}"/>
              </a:ext>
            </a:extLst>
          </p:cNvPr>
          <p:cNvSpPr/>
          <p:nvPr/>
        </p:nvSpPr>
        <p:spPr>
          <a:xfrm>
            <a:off x="9283771"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20 deals to date</a:t>
            </a:r>
          </a:p>
        </p:txBody>
      </p:sp>
      <p:sp>
        <p:nvSpPr>
          <p:cNvPr id="41" name="Freeform: Shape 40">
            <a:extLst>
              <a:ext uri="{FF2B5EF4-FFF2-40B4-BE49-F238E27FC236}">
                <a16:creationId xmlns:a16="http://schemas.microsoft.com/office/drawing/2014/main" id="{C90C558B-7DEC-A694-0520-B8B736D92EDE}"/>
              </a:ext>
            </a:extLst>
          </p:cNvPr>
          <p:cNvSpPr/>
          <p:nvPr/>
        </p:nvSpPr>
        <p:spPr>
          <a:xfrm>
            <a:off x="12438752"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Gaining scale</a:t>
            </a:r>
          </a:p>
        </p:txBody>
      </p:sp>
      <p:sp>
        <p:nvSpPr>
          <p:cNvPr id="42" name="Arrow: Right 41">
            <a:extLst>
              <a:ext uri="{FF2B5EF4-FFF2-40B4-BE49-F238E27FC236}">
                <a16:creationId xmlns:a16="http://schemas.microsoft.com/office/drawing/2014/main" id="{9004D014-0045-42AE-5A1A-D28598A03682}"/>
              </a:ext>
            </a:extLst>
          </p:cNvPr>
          <p:cNvSpPr/>
          <p:nvPr/>
        </p:nvSpPr>
        <p:spPr>
          <a:xfrm>
            <a:off x="5768440" y="6710785"/>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43" name="Arrow: Right 42">
            <a:extLst>
              <a:ext uri="{FF2B5EF4-FFF2-40B4-BE49-F238E27FC236}">
                <a16:creationId xmlns:a16="http://schemas.microsoft.com/office/drawing/2014/main" id="{A0F7C8AB-EFA5-8565-401F-A4E98B982D6C}"/>
              </a:ext>
            </a:extLst>
          </p:cNvPr>
          <p:cNvSpPr/>
          <p:nvPr/>
        </p:nvSpPr>
        <p:spPr>
          <a:xfrm>
            <a:off x="8907609" y="6691005"/>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44" name="Arrow: Right 43">
            <a:extLst>
              <a:ext uri="{FF2B5EF4-FFF2-40B4-BE49-F238E27FC236}">
                <a16:creationId xmlns:a16="http://schemas.microsoft.com/office/drawing/2014/main" id="{9DB7F85A-4751-1470-8B3E-0A7794EBCFF8}"/>
              </a:ext>
            </a:extLst>
          </p:cNvPr>
          <p:cNvSpPr/>
          <p:nvPr/>
        </p:nvSpPr>
        <p:spPr>
          <a:xfrm>
            <a:off x="12062590" y="6690066"/>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45" name="Freeform: Shape 44">
            <a:extLst>
              <a:ext uri="{FF2B5EF4-FFF2-40B4-BE49-F238E27FC236}">
                <a16:creationId xmlns:a16="http://schemas.microsoft.com/office/drawing/2014/main" id="{E7283D59-E610-EA36-7964-64AE4A50049A}"/>
              </a:ext>
            </a:extLst>
          </p:cNvPr>
          <p:cNvSpPr/>
          <p:nvPr/>
        </p:nvSpPr>
        <p:spPr>
          <a:xfrm>
            <a:off x="6128790"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Continued M&amp;A</a:t>
            </a:r>
          </a:p>
        </p:txBody>
      </p:sp>
      <p:sp>
        <p:nvSpPr>
          <p:cNvPr id="46" name="Freeform: Shape 45">
            <a:extLst>
              <a:ext uri="{FF2B5EF4-FFF2-40B4-BE49-F238E27FC236}">
                <a16:creationId xmlns:a16="http://schemas.microsoft.com/office/drawing/2014/main" id="{30CD02A4-52BA-0F5D-B704-F598D598D5CE}"/>
              </a:ext>
            </a:extLst>
          </p:cNvPr>
          <p:cNvSpPr/>
          <p:nvPr/>
        </p:nvSpPr>
        <p:spPr>
          <a:xfrm>
            <a:off x="2973809" y="8000888"/>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0236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Strategic </a:t>
            </a:r>
            <a:br>
              <a:rPr lang="en-GB" sz="2400" dirty="0">
                <a:cs typeface="Calibri (MS) Light" panose="020B0604020202020204" charset="0"/>
              </a:rPr>
            </a:br>
            <a:r>
              <a:rPr lang="en-GB" sz="2400" dirty="0">
                <a:cs typeface="Calibri (MS) Light" panose="020B0604020202020204" charset="0"/>
              </a:rPr>
              <a:t>priorities</a:t>
            </a:r>
          </a:p>
        </p:txBody>
      </p:sp>
      <p:sp>
        <p:nvSpPr>
          <p:cNvPr id="47" name="Freeform: Shape 46">
            <a:extLst>
              <a:ext uri="{FF2B5EF4-FFF2-40B4-BE49-F238E27FC236}">
                <a16:creationId xmlns:a16="http://schemas.microsoft.com/office/drawing/2014/main" id="{36DBB392-B620-5D1D-DA07-82DBBAE1B254}"/>
              </a:ext>
            </a:extLst>
          </p:cNvPr>
          <p:cNvSpPr/>
          <p:nvPr/>
        </p:nvSpPr>
        <p:spPr>
          <a:xfrm>
            <a:off x="9283771"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Organic growth</a:t>
            </a:r>
          </a:p>
        </p:txBody>
      </p:sp>
      <p:sp>
        <p:nvSpPr>
          <p:cNvPr id="48" name="Freeform: Shape 47">
            <a:extLst>
              <a:ext uri="{FF2B5EF4-FFF2-40B4-BE49-F238E27FC236}">
                <a16:creationId xmlns:a16="http://schemas.microsoft.com/office/drawing/2014/main" id="{E6601A02-639C-694E-BA0F-9AE2634DAE9B}"/>
              </a:ext>
            </a:extLst>
          </p:cNvPr>
          <p:cNvSpPr/>
          <p:nvPr/>
        </p:nvSpPr>
        <p:spPr>
          <a:xfrm>
            <a:off x="12438752"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Intra-group referrals</a:t>
            </a:r>
          </a:p>
        </p:txBody>
      </p:sp>
      <p:sp>
        <p:nvSpPr>
          <p:cNvPr id="49" name="Arrow: Right 48">
            <a:extLst>
              <a:ext uri="{FF2B5EF4-FFF2-40B4-BE49-F238E27FC236}">
                <a16:creationId xmlns:a16="http://schemas.microsoft.com/office/drawing/2014/main" id="{0346CDCD-082F-03BA-33E3-015B0557D635}"/>
              </a:ext>
            </a:extLst>
          </p:cNvPr>
          <p:cNvSpPr/>
          <p:nvPr/>
        </p:nvSpPr>
        <p:spPr>
          <a:xfrm>
            <a:off x="5768440" y="8381941"/>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50" name="Arrow: Right 49">
            <a:extLst>
              <a:ext uri="{FF2B5EF4-FFF2-40B4-BE49-F238E27FC236}">
                <a16:creationId xmlns:a16="http://schemas.microsoft.com/office/drawing/2014/main" id="{751DA9A7-44A2-3324-6D62-350426BBC39E}"/>
              </a:ext>
            </a:extLst>
          </p:cNvPr>
          <p:cNvSpPr/>
          <p:nvPr/>
        </p:nvSpPr>
        <p:spPr>
          <a:xfrm>
            <a:off x="8907609" y="8362161"/>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51" name="Arrow: Right 50">
            <a:extLst>
              <a:ext uri="{FF2B5EF4-FFF2-40B4-BE49-F238E27FC236}">
                <a16:creationId xmlns:a16="http://schemas.microsoft.com/office/drawing/2014/main" id="{BD906908-AFDF-E7A8-1C15-B7762722E263}"/>
              </a:ext>
            </a:extLst>
          </p:cNvPr>
          <p:cNvSpPr/>
          <p:nvPr/>
        </p:nvSpPr>
        <p:spPr>
          <a:xfrm>
            <a:off x="12062590" y="8361222"/>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53" name="Slide Number Placeholder 3">
            <a:extLst>
              <a:ext uri="{FF2B5EF4-FFF2-40B4-BE49-F238E27FC236}">
                <a16:creationId xmlns:a16="http://schemas.microsoft.com/office/drawing/2014/main" id="{31672CFE-1716-29E4-0CE7-F1F6F235FF45}"/>
              </a:ext>
            </a:extLst>
          </p:cNvPr>
          <p:cNvSpPr>
            <a:spLocks noGrp="1"/>
          </p:cNvSpPr>
          <p:nvPr>
            <p:ph type="sldNum" sz="quarter" idx="4"/>
          </p:nvPr>
        </p:nvSpPr>
        <p:spPr>
          <a:xfrm>
            <a:off x="16097534" y="98797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543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89F92-0F4A-F623-D74C-40C5349E3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3630D-625F-A571-976B-A282E76B8802}"/>
              </a:ext>
            </a:extLst>
          </p:cNvPr>
          <p:cNvSpPr>
            <a:spLocks noGrp="1"/>
          </p:cNvSpPr>
          <p:nvPr>
            <p:ph type="ctrTitle"/>
          </p:nvPr>
        </p:nvSpPr>
        <p:spPr>
          <a:xfrm>
            <a:off x="4336017" y="3586161"/>
            <a:ext cx="12427983" cy="2412050"/>
          </a:xfrm>
        </p:spPr>
        <p:txBody>
          <a:bodyPr>
            <a:noAutofit/>
          </a:bodyPr>
          <a:lstStyle/>
          <a:p>
            <a:r>
              <a:rPr lang="en-US" sz="7200" dirty="0"/>
              <a:t>2024 Prelims |</a:t>
            </a:r>
            <a:br>
              <a:rPr lang="en-US" sz="7200" dirty="0"/>
            </a:br>
            <a:r>
              <a:rPr lang="en-US" sz="7200" dirty="0"/>
              <a:t>Financial &amp; Operational Performance and Outlook</a:t>
            </a:r>
          </a:p>
        </p:txBody>
      </p:sp>
    </p:spTree>
    <p:extLst>
      <p:ext uri="{BB962C8B-B14F-4D97-AF65-F5344CB8AC3E}">
        <p14:creationId xmlns:p14="http://schemas.microsoft.com/office/powerpoint/2010/main" val="340866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8E16A-5F23-6A29-1A15-5C7C21BD5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EE2485-8809-DBAD-2B60-1017D5127160}"/>
              </a:ext>
            </a:extLst>
          </p:cNvPr>
          <p:cNvSpPr>
            <a:spLocks noGrp="1"/>
          </p:cNvSpPr>
          <p:nvPr>
            <p:ph type="title"/>
          </p:nvPr>
        </p:nvSpPr>
        <p:spPr/>
        <p:txBody>
          <a:bodyPr/>
          <a:lstStyle/>
          <a:p>
            <a:r>
              <a:rPr lang="en-US" dirty="0"/>
              <a:t>2024 Prelims | Financial and Operational Performance: Group</a:t>
            </a:r>
          </a:p>
        </p:txBody>
      </p:sp>
      <p:sp>
        <p:nvSpPr>
          <p:cNvPr id="4" name="Freeform 5">
            <a:extLst>
              <a:ext uri="{FF2B5EF4-FFF2-40B4-BE49-F238E27FC236}">
                <a16:creationId xmlns:a16="http://schemas.microsoft.com/office/drawing/2014/main" id="{35C41319-B326-F94C-7AA4-9C1FC741B008}"/>
              </a:ext>
            </a:extLst>
          </p:cNvPr>
          <p:cNvSpPr/>
          <p:nvPr/>
        </p:nvSpPr>
        <p:spPr>
          <a:xfrm>
            <a:off x="1028700" y="2176171"/>
            <a:ext cx="912036" cy="912036"/>
          </a:xfrm>
          <a:custGeom>
            <a:avLst/>
            <a:gdLst/>
            <a:ahLst/>
            <a:cxnLst/>
            <a:rect l="l" t="t" r="r" b="b"/>
            <a:pathLst>
              <a:path w="912036" h="912036">
                <a:moveTo>
                  <a:pt x="0" y="0"/>
                </a:moveTo>
                <a:lnTo>
                  <a:pt x="912036" y="0"/>
                </a:lnTo>
                <a:lnTo>
                  <a:pt x="912036" y="912036"/>
                </a:lnTo>
                <a:lnTo>
                  <a:pt x="0" y="912036"/>
                </a:lnTo>
                <a:lnTo>
                  <a:pt x="0" y="0"/>
                </a:lnTo>
                <a:close/>
              </a:path>
            </a:pathLst>
          </a:custGeom>
          <a:blipFill>
            <a:blip r:embed="rId2"/>
            <a:stretch>
              <a:fillRect/>
            </a:stretch>
          </a:blipFill>
          <a:ln cap="sq">
            <a:noFill/>
            <a:prstDash val="solid"/>
            <a:miter/>
          </a:ln>
        </p:spPr>
        <p:txBody>
          <a:bodyPr/>
          <a:lstStyle/>
          <a:p>
            <a:endParaRPr lang="en-GB"/>
          </a:p>
        </p:txBody>
      </p:sp>
      <p:graphicFrame>
        <p:nvGraphicFramePr>
          <p:cNvPr id="6" name="Table 5">
            <a:extLst>
              <a:ext uri="{FF2B5EF4-FFF2-40B4-BE49-F238E27FC236}">
                <a16:creationId xmlns:a16="http://schemas.microsoft.com/office/drawing/2014/main" id="{63A13613-0DE5-B6D5-513C-124687B21CD0}"/>
              </a:ext>
            </a:extLst>
          </p:cNvPr>
          <p:cNvGraphicFramePr>
            <a:graphicFrameLocks noGrp="1"/>
          </p:cNvGraphicFramePr>
          <p:nvPr>
            <p:extLst>
              <p:ext uri="{D42A27DB-BD31-4B8C-83A1-F6EECF244321}">
                <p14:modId xmlns:p14="http://schemas.microsoft.com/office/powerpoint/2010/main" val="1338960848"/>
              </p:ext>
            </p:extLst>
          </p:nvPr>
        </p:nvGraphicFramePr>
        <p:xfrm>
          <a:off x="2294384" y="2366671"/>
          <a:ext cx="13699232" cy="4006006"/>
        </p:xfrm>
        <a:graphic>
          <a:graphicData uri="http://schemas.openxmlformats.org/drawingml/2006/table">
            <a:tbl>
              <a:tblPr firstRow="1" bandRow="1"/>
              <a:tblGrid>
                <a:gridCol w="7376510">
                  <a:extLst>
                    <a:ext uri="{9D8B030D-6E8A-4147-A177-3AD203B41FA5}">
                      <a16:colId xmlns:a16="http://schemas.microsoft.com/office/drawing/2014/main" val="20000"/>
                    </a:ext>
                  </a:extLst>
                </a:gridCol>
                <a:gridCol w="2107574">
                  <a:extLst>
                    <a:ext uri="{9D8B030D-6E8A-4147-A177-3AD203B41FA5}">
                      <a16:colId xmlns:a16="http://schemas.microsoft.com/office/drawing/2014/main" val="20001"/>
                    </a:ext>
                  </a:extLst>
                </a:gridCol>
                <a:gridCol w="2107574">
                  <a:extLst>
                    <a:ext uri="{9D8B030D-6E8A-4147-A177-3AD203B41FA5}">
                      <a16:colId xmlns:a16="http://schemas.microsoft.com/office/drawing/2014/main" val="20002"/>
                    </a:ext>
                  </a:extLst>
                </a:gridCol>
                <a:gridCol w="2107574">
                  <a:extLst>
                    <a:ext uri="{9D8B030D-6E8A-4147-A177-3AD203B41FA5}">
                      <a16:colId xmlns:a16="http://schemas.microsoft.com/office/drawing/2014/main" val="2158867280"/>
                    </a:ext>
                  </a:extLst>
                </a:gridCol>
              </a:tblGrid>
              <a:tr h="508558">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l"/>
                      <a:r>
                        <a:rPr lang="en-US" sz="2800" b="1" dirty="0">
                          <a:solidFill>
                            <a:schemeClr val="bg1"/>
                          </a:solidFill>
                        </a:rPr>
                        <a:t>Highlights (£m)</a:t>
                      </a:r>
                      <a:endParaRPr lang="en-GB" sz="2800" b="1" dirty="0">
                        <a:solidFill>
                          <a:schemeClr val="bg1"/>
                        </a:solidFill>
                      </a:endParaRP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2800" b="1" dirty="0">
                          <a:solidFill>
                            <a:schemeClr val="bg1"/>
                          </a:solidFill>
                        </a:rPr>
                        <a:t>2024</a:t>
                      </a:r>
                      <a:endParaRPr lang="en-GB" sz="2800" b="1" dirty="0">
                        <a:solidFill>
                          <a:schemeClr val="bg1"/>
                        </a:solidFill>
                      </a:endParaRP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2800" b="0" dirty="0">
                          <a:solidFill>
                            <a:schemeClr val="bg1"/>
                          </a:solidFill>
                        </a:rPr>
                        <a:t>2023</a:t>
                      </a:r>
                      <a:endParaRPr lang="en-GB" sz="2800" b="0" baseline="30000" dirty="0">
                        <a:solidFill>
                          <a:schemeClr val="bg1"/>
                        </a:solidFill>
                      </a:endParaRP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GB" sz="2800" b="0" dirty="0">
                          <a:solidFill>
                            <a:schemeClr val="bg1"/>
                          </a:solidFill>
                        </a:rPr>
                        <a:t>Var.</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71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300" dirty="0">
                          <a:solidFill>
                            <a:schemeClr val="bg1"/>
                          </a:solidFill>
                        </a:rPr>
                        <a:t>Group Revenue </a:t>
                      </a:r>
                      <a:endParaRPr lang="en-GB" sz="2300" dirty="0">
                        <a:solidFill>
                          <a:schemeClr val="bg1"/>
                        </a:solidFill>
                      </a:endParaRP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300" b="1" dirty="0">
                          <a:solidFill>
                            <a:schemeClr val="bg1"/>
                          </a:solidFill>
                        </a:rPr>
                        <a:t>173.2</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300" b="0" dirty="0">
                          <a:solidFill>
                            <a:schemeClr val="bg1"/>
                          </a:solidFill>
                        </a:rPr>
                        <a:t>144.4</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2300" b="0" dirty="0">
                          <a:solidFill>
                            <a:schemeClr val="bg1"/>
                          </a:solidFill>
                        </a:rPr>
                        <a:t>20%</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71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300" dirty="0">
                          <a:solidFill>
                            <a:schemeClr val="bg1"/>
                          </a:solidFill>
                        </a:rPr>
                        <a:t>Group Underlying Operating Profit</a:t>
                      </a:r>
                      <a:endParaRPr lang="en-GB" sz="2300" i="1" dirty="0">
                        <a:solidFill>
                          <a:schemeClr val="bg1"/>
                        </a:solidFill>
                      </a:endParaRP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1">
                          <a:solidFill>
                            <a:schemeClr val="bg1"/>
                          </a:solidFill>
                        </a:rPr>
                        <a:t>27.7</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a:solidFill>
                            <a:schemeClr val="bg1"/>
                          </a:solidFill>
                        </a:rPr>
                        <a:t>10.3</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dirty="0">
                          <a:solidFill>
                            <a:schemeClr val="bg1"/>
                          </a:solidFill>
                        </a:rPr>
                        <a:t>169%</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71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2300" dirty="0">
                          <a:solidFill>
                            <a:schemeClr val="bg1"/>
                          </a:solidFill>
                        </a:rPr>
                        <a:t>Group Underlying Operating Margin</a:t>
                      </a:r>
                      <a:endParaRPr lang="en-GB" sz="2300" i="1" dirty="0">
                        <a:solidFill>
                          <a:schemeClr val="bg1"/>
                        </a:solidFill>
                      </a:endParaRP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1" dirty="0">
                          <a:solidFill>
                            <a:schemeClr val="bg1"/>
                          </a:solidFill>
                        </a:rPr>
                        <a:t>16%</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a:solidFill>
                            <a:schemeClr val="bg1"/>
                          </a:solidFill>
                        </a:rPr>
                        <a:t>7%</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a:solidFill>
                            <a:schemeClr val="bg1"/>
                          </a:solidFill>
                        </a:rPr>
                        <a:t>890bps</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304359"/>
                  </a:ext>
                </a:extLst>
              </a:tr>
              <a:tr h="4371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300" dirty="0">
                          <a:solidFill>
                            <a:schemeClr val="bg1"/>
                          </a:solidFill>
                        </a:rPr>
                        <a:t>Net Exceptional (Costs) / Gains</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1" dirty="0">
                          <a:solidFill>
                            <a:schemeClr val="bg1"/>
                          </a:solidFill>
                        </a:rPr>
                        <a:t>(2.4)</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dirty="0">
                          <a:solidFill>
                            <a:schemeClr val="bg1"/>
                          </a:solidFill>
                        </a:rPr>
                        <a:t>(4.4)</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dirty="0">
                          <a:solidFill>
                            <a:schemeClr val="bg1"/>
                          </a:solidFill>
                        </a:rPr>
                        <a:t>47%</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8569911"/>
                  </a:ext>
                </a:extLst>
              </a:tr>
              <a:tr h="4371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i="0" dirty="0">
                          <a:solidFill>
                            <a:schemeClr val="bg1"/>
                          </a:solidFill>
                        </a:rPr>
                        <a:t>Group Operating Profit / (Loss) </a:t>
                      </a:r>
                      <a:endParaRPr lang="en-GB" sz="2300" i="0" dirty="0">
                        <a:solidFill>
                          <a:schemeClr val="bg1"/>
                        </a:solidFill>
                      </a:endParaRP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1" i="0" dirty="0">
                          <a:solidFill>
                            <a:schemeClr val="bg1"/>
                          </a:solidFill>
                        </a:rPr>
                        <a:t>21.9</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i="0" dirty="0">
                          <a:solidFill>
                            <a:schemeClr val="bg1"/>
                          </a:solidFill>
                        </a:rPr>
                        <a:t>3.7</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i="0" dirty="0">
                          <a:solidFill>
                            <a:schemeClr val="bg1"/>
                          </a:solidFill>
                        </a:rPr>
                        <a:t>484%</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71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solidFill>
                        </a:rPr>
                        <a:t>Net Cash</a:t>
                      </a:r>
                      <a:endParaRPr lang="en-GB" sz="2300">
                        <a:solidFill>
                          <a:schemeClr val="bg1"/>
                        </a:solidFill>
                      </a:endParaRP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1" dirty="0">
                          <a:solidFill>
                            <a:schemeClr val="bg1"/>
                          </a:solidFill>
                        </a:rPr>
                        <a:t>32.4</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dirty="0">
                          <a:solidFill>
                            <a:schemeClr val="bg1"/>
                          </a:solidFill>
                        </a:rPr>
                        <a:t>35.0</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dirty="0">
                          <a:solidFill>
                            <a:schemeClr val="bg1"/>
                          </a:solidFill>
                        </a:rPr>
                        <a:t>(7)%</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71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300" dirty="0">
                          <a:solidFill>
                            <a:schemeClr val="bg1"/>
                          </a:solidFill>
                        </a:rPr>
                        <a:t>Cash flow conversion</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1" dirty="0">
                          <a:solidFill>
                            <a:schemeClr val="bg1"/>
                          </a:solidFill>
                        </a:rPr>
                        <a:t>114%</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dirty="0">
                          <a:solidFill>
                            <a:schemeClr val="bg1"/>
                          </a:solidFill>
                        </a:rPr>
                        <a:t>(2)%</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dirty="0">
                          <a:solidFill>
                            <a:schemeClr val="bg1"/>
                          </a:solidFill>
                        </a:rPr>
                        <a:t>nm</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476848"/>
                  </a:ext>
                </a:extLst>
              </a:tr>
              <a:tr h="4371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300" dirty="0">
                          <a:solidFill>
                            <a:schemeClr val="bg1"/>
                          </a:solidFill>
                        </a:rPr>
                        <a:t>Full Year Dividend (pence)</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1" dirty="0">
                          <a:solidFill>
                            <a:schemeClr val="bg1"/>
                          </a:solidFill>
                        </a:rPr>
                        <a:t>11.4</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dirty="0">
                          <a:solidFill>
                            <a:schemeClr val="bg1"/>
                          </a:solidFill>
                        </a:rPr>
                        <a:t>11.4</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0" dirty="0">
                          <a:solidFill>
                            <a:schemeClr val="bg1"/>
                          </a:solidFill>
                        </a:rPr>
                        <a:t>-</a:t>
                      </a:r>
                    </a:p>
                  </a:txBody>
                  <a:tcPr marL="80299" marR="80299" marT="40149" marB="4014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773223"/>
                  </a:ext>
                </a:extLst>
              </a:tr>
            </a:tbl>
          </a:graphicData>
        </a:graphic>
      </p:graphicFrame>
      <p:sp>
        <p:nvSpPr>
          <p:cNvPr id="8" name="Slide Number Placeholder 3">
            <a:extLst>
              <a:ext uri="{FF2B5EF4-FFF2-40B4-BE49-F238E27FC236}">
                <a16:creationId xmlns:a16="http://schemas.microsoft.com/office/drawing/2014/main" id="{40EED371-EBC6-D499-3D1D-ECE833825B7D}"/>
              </a:ext>
            </a:extLst>
          </p:cNvPr>
          <p:cNvSpPr>
            <a:spLocks noGrp="1"/>
          </p:cNvSpPr>
          <p:nvPr>
            <p:ph type="sldNum" sz="quarter" idx="4"/>
          </p:nvPr>
        </p:nvSpPr>
        <p:spPr>
          <a:xfrm>
            <a:off x="16097534" y="98797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7565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54B4B-D59F-0D02-8D59-F4CB06A9F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A47FD-EF4E-1F48-D7B3-216940447A6B}"/>
              </a:ext>
            </a:extLst>
          </p:cNvPr>
          <p:cNvSpPr>
            <a:spLocks noGrp="1"/>
          </p:cNvSpPr>
          <p:nvPr>
            <p:ph type="title"/>
          </p:nvPr>
        </p:nvSpPr>
        <p:spPr/>
        <p:txBody>
          <a:bodyPr/>
          <a:lstStyle/>
          <a:p>
            <a:r>
              <a:rPr lang="en-US" dirty="0"/>
              <a:t>2024 Prelims | Cash position</a:t>
            </a:r>
          </a:p>
        </p:txBody>
      </p:sp>
      <p:grpSp>
        <p:nvGrpSpPr>
          <p:cNvPr id="3" name="Group 2">
            <a:extLst>
              <a:ext uri="{FF2B5EF4-FFF2-40B4-BE49-F238E27FC236}">
                <a16:creationId xmlns:a16="http://schemas.microsoft.com/office/drawing/2014/main" id="{C6175DDD-3B01-02E3-3FEF-D07EA030C768}"/>
              </a:ext>
            </a:extLst>
          </p:cNvPr>
          <p:cNvGrpSpPr/>
          <p:nvPr/>
        </p:nvGrpSpPr>
        <p:grpSpPr>
          <a:xfrm>
            <a:off x="3683698" y="2495235"/>
            <a:ext cx="10982942" cy="6644599"/>
            <a:chOff x="2865409" y="3136209"/>
            <a:chExt cx="10520874" cy="5345789"/>
          </a:xfrm>
        </p:grpSpPr>
        <p:graphicFrame>
          <p:nvGraphicFramePr>
            <p:cNvPr id="5" name="Chart 4">
              <a:extLst>
                <a:ext uri="{FF2B5EF4-FFF2-40B4-BE49-F238E27FC236}">
                  <a16:creationId xmlns:a16="http://schemas.microsoft.com/office/drawing/2014/main" id="{69852792-1577-7947-7A73-52223280B959}"/>
                </a:ext>
              </a:extLst>
            </p:cNvPr>
            <p:cNvGraphicFramePr/>
            <p:nvPr/>
          </p:nvGraphicFramePr>
          <p:xfrm>
            <a:off x="2865409" y="3652822"/>
            <a:ext cx="10520874" cy="4829176"/>
          </p:xfrm>
          <a:graphic>
            <a:graphicData uri="http://schemas.openxmlformats.org/drawingml/2006/chart">
              <c:chart xmlns:c="http://schemas.openxmlformats.org/drawingml/2006/chart" xmlns:r="http://schemas.openxmlformats.org/officeDocument/2006/relationships" r:id="rId2"/>
            </a:graphicData>
          </a:graphic>
        </p:graphicFrame>
        <p:sp>
          <p:nvSpPr>
            <p:cNvPr id="7" name="Left Brace 6">
              <a:extLst>
                <a:ext uri="{FF2B5EF4-FFF2-40B4-BE49-F238E27FC236}">
                  <a16:creationId xmlns:a16="http://schemas.microsoft.com/office/drawing/2014/main" id="{7987594C-A831-B3BC-9E07-572FF708FD3B}"/>
                </a:ext>
              </a:extLst>
            </p:cNvPr>
            <p:cNvSpPr/>
            <p:nvPr/>
          </p:nvSpPr>
          <p:spPr>
            <a:xfrm rot="5400000">
              <a:off x="7965514" y="777056"/>
              <a:ext cx="352797" cy="5831991"/>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a:extLst>
                <a:ext uri="{FF2B5EF4-FFF2-40B4-BE49-F238E27FC236}">
                  <a16:creationId xmlns:a16="http://schemas.microsoft.com/office/drawing/2014/main" id="{328CDB2D-8B92-BF7C-0283-57C17EE04BF9}"/>
                </a:ext>
              </a:extLst>
            </p:cNvPr>
            <p:cNvSpPr txBox="1"/>
            <p:nvPr/>
          </p:nvSpPr>
          <p:spPr>
            <a:xfrm>
              <a:off x="5423793" y="3136209"/>
              <a:ext cx="5384561" cy="371424"/>
            </a:xfrm>
            <a:prstGeom prst="rect">
              <a:avLst/>
            </a:prstGeom>
            <a:noFill/>
          </p:spPr>
          <p:txBody>
            <a:bodyPr wrap="square" rtlCol="0">
              <a:spAutoFit/>
            </a:bodyPr>
            <a:lstStyle/>
            <a:p>
              <a:pPr algn="ctr"/>
              <a:r>
                <a:rPr lang="en-GB" sz="2400" dirty="0">
                  <a:solidFill>
                    <a:schemeClr val="bg1"/>
                  </a:solidFill>
                  <a:latin typeface="Calibri (MS)" panose="020B0604020202020204" charset="0"/>
                  <a:cs typeface="Calibri (MS)" panose="020B0604020202020204" charset="0"/>
                </a:rPr>
                <a:t>c.£32m Allocated Capital </a:t>
              </a:r>
            </a:p>
          </p:txBody>
        </p:sp>
      </p:grpSp>
      <p:sp>
        <p:nvSpPr>
          <p:cNvPr id="9" name="Slide Number Placeholder 3">
            <a:extLst>
              <a:ext uri="{FF2B5EF4-FFF2-40B4-BE49-F238E27FC236}">
                <a16:creationId xmlns:a16="http://schemas.microsoft.com/office/drawing/2014/main" id="{5CD381B0-3D3A-35FF-9891-E475C61ED82D}"/>
              </a:ext>
            </a:extLst>
          </p:cNvPr>
          <p:cNvSpPr>
            <a:spLocks noGrp="1"/>
          </p:cNvSpPr>
          <p:nvPr>
            <p:ph type="sldNum" sz="quarter" idx="4"/>
          </p:nvPr>
        </p:nvSpPr>
        <p:spPr>
          <a:xfrm>
            <a:off x="16097534" y="98797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18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43ADA-39DD-9056-2536-D7DB79B2E0E8}"/>
            </a:ext>
          </a:extLst>
        </p:cNvPr>
        <p:cNvGrpSpPr/>
        <p:nvPr/>
      </p:nvGrpSpPr>
      <p:grpSpPr>
        <a:xfrm>
          <a:off x="0" y="0"/>
          <a:ext cx="0" cy="0"/>
          <a:chOff x="0" y="0"/>
          <a:chExt cx="0" cy="0"/>
        </a:xfrm>
      </p:grpSpPr>
      <p:sp>
        <p:nvSpPr>
          <p:cNvPr id="26" name="Freeform: Shape 25">
            <a:extLst>
              <a:ext uri="{FF2B5EF4-FFF2-40B4-BE49-F238E27FC236}">
                <a16:creationId xmlns:a16="http://schemas.microsoft.com/office/drawing/2014/main" id="{FAADFEDF-206F-94C1-4BEF-3E512D5E6FE2}"/>
              </a:ext>
            </a:extLst>
          </p:cNvPr>
          <p:cNvSpPr/>
          <p:nvPr/>
        </p:nvSpPr>
        <p:spPr>
          <a:xfrm>
            <a:off x="9143996" y="2756627"/>
            <a:ext cx="5113857" cy="3239843"/>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Freeform: Shape 26">
            <a:extLst>
              <a:ext uri="{FF2B5EF4-FFF2-40B4-BE49-F238E27FC236}">
                <a16:creationId xmlns:a16="http://schemas.microsoft.com/office/drawing/2014/main" id="{1004D125-4445-CAA9-AEB6-38667EAD5467}"/>
              </a:ext>
            </a:extLst>
          </p:cNvPr>
          <p:cNvSpPr/>
          <p:nvPr/>
        </p:nvSpPr>
        <p:spPr>
          <a:xfrm>
            <a:off x="3381974" y="6415474"/>
            <a:ext cx="5113857" cy="3184620"/>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8" name="Freeform: Shape 27">
            <a:extLst>
              <a:ext uri="{FF2B5EF4-FFF2-40B4-BE49-F238E27FC236}">
                <a16:creationId xmlns:a16="http://schemas.microsoft.com/office/drawing/2014/main" id="{76BC1801-9BA4-0E60-CEC3-6A0B9E8A810B}"/>
              </a:ext>
            </a:extLst>
          </p:cNvPr>
          <p:cNvSpPr/>
          <p:nvPr/>
        </p:nvSpPr>
        <p:spPr>
          <a:xfrm>
            <a:off x="9116255" y="6415474"/>
            <a:ext cx="5113857" cy="3184620"/>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Freeform: Shape 23">
            <a:extLst>
              <a:ext uri="{FF2B5EF4-FFF2-40B4-BE49-F238E27FC236}">
                <a16:creationId xmlns:a16="http://schemas.microsoft.com/office/drawing/2014/main" id="{8C8C682A-2C0F-318E-887D-96B2DE51E85C}"/>
              </a:ext>
            </a:extLst>
          </p:cNvPr>
          <p:cNvSpPr/>
          <p:nvPr/>
        </p:nvSpPr>
        <p:spPr>
          <a:xfrm>
            <a:off x="3354229" y="2811850"/>
            <a:ext cx="5113857" cy="3184620"/>
          </a:xfrm>
          <a:custGeom>
            <a:avLst/>
            <a:gdLst>
              <a:gd name="connsiteX0" fmla="*/ 365000 w 3409240"/>
              <a:gd name="connsiteY0" fmla="*/ 0 h 2107201"/>
              <a:gd name="connsiteX1" fmla="*/ 372620 w 3409240"/>
              <a:gd name="connsiteY1" fmla="*/ 768 h 2107201"/>
              <a:gd name="connsiteX2" fmla="*/ 372620 w 3409240"/>
              <a:gd name="connsiteY2" fmla="*/ 0 h 2107201"/>
              <a:gd name="connsiteX3" fmla="*/ 3409240 w 3409240"/>
              <a:gd name="connsiteY3" fmla="*/ 0 h 2107201"/>
              <a:gd name="connsiteX4" fmla="*/ 3409240 w 3409240"/>
              <a:gd name="connsiteY4" fmla="*/ 1729375 h 2107201"/>
              <a:gd name="connsiteX5" fmla="*/ 3407947 w 3409240"/>
              <a:gd name="connsiteY5" fmla="*/ 1729375 h 2107201"/>
              <a:gd name="connsiteX6" fmla="*/ 3409240 w 3409240"/>
              <a:gd name="connsiteY6" fmla="*/ 1742200 h 2107201"/>
              <a:gd name="connsiteX7" fmla="*/ 3044240 w 3409240"/>
              <a:gd name="connsiteY7" fmla="*/ 2107200 h 2107201"/>
              <a:gd name="connsiteX8" fmla="*/ 3042193 w 3409240"/>
              <a:gd name="connsiteY8" fmla="*/ 2106994 h 2107201"/>
              <a:gd name="connsiteX9" fmla="*/ 3042193 w 3409240"/>
              <a:gd name="connsiteY9" fmla="*/ 2107201 h 2107201"/>
              <a:gd name="connsiteX10" fmla="*/ 0 w 3409240"/>
              <a:gd name="connsiteY10" fmla="*/ 2107201 h 2107201"/>
              <a:gd name="connsiteX11" fmla="*/ 0 w 3409240"/>
              <a:gd name="connsiteY11" fmla="*/ 377825 h 2107201"/>
              <a:gd name="connsiteX12" fmla="*/ 1293 w 3409240"/>
              <a:gd name="connsiteY12" fmla="*/ 377825 h 2107201"/>
              <a:gd name="connsiteX13" fmla="*/ 0 w 3409240"/>
              <a:gd name="connsiteY13" fmla="*/ 365000 h 2107201"/>
              <a:gd name="connsiteX14" fmla="*/ 365000 w 3409240"/>
              <a:gd name="connsiteY14" fmla="*/ 0 h 210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9240" h="2107201">
                <a:moveTo>
                  <a:pt x="365000" y="0"/>
                </a:moveTo>
                <a:lnTo>
                  <a:pt x="372620" y="768"/>
                </a:lnTo>
                <a:lnTo>
                  <a:pt x="372620" y="0"/>
                </a:lnTo>
                <a:lnTo>
                  <a:pt x="3409240" y="0"/>
                </a:lnTo>
                <a:lnTo>
                  <a:pt x="3409240" y="1729375"/>
                </a:lnTo>
                <a:lnTo>
                  <a:pt x="3407947" y="1729375"/>
                </a:lnTo>
                <a:lnTo>
                  <a:pt x="3409240" y="1742200"/>
                </a:lnTo>
                <a:cubicBezTo>
                  <a:pt x="3409240" y="1943784"/>
                  <a:pt x="3245824" y="2107200"/>
                  <a:pt x="3044240" y="2107200"/>
                </a:cubicBezTo>
                <a:lnTo>
                  <a:pt x="3042193" y="2106994"/>
                </a:lnTo>
                <a:lnTo>
                  <a:pt x="3042193" y="2107201"/>
                </a:lnTo>
                <a:lnTo>
                  <a:pt x="0" y="2107201"/>
                </a:lnTo>
                <a:lnTo>
                  <a:pt x="0" y="377825"/>
                </a:lnTo>
                <a:lnTo>
                  <a:pt x="1293" y="377825"/>
                </a:lnTo>
                <a:lnTo>
                  <a:pt x="0" y="365000"/>
                </a:lnTo>
                <a:cubicBezTo>
                  <a:pt x="0" y="163416"/>
                  <a:pt x="163416" y="0"/>
                  <a:pt x="365000" y="0"/>
                </a:cubicBez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extBox 9">
            <a:extLst>
              <a:ext uri="{FF2B5EF4-FFF2-40B4-BE49-F238E27FC236}">
                <a16:creationId xmlns:a16="http://schemas.microsoft.com/office/drawing/2014/main" id="{4F7E101C-70FB-C913-840D-BA0C1864C2F8}"/>
              </a:ext>
            </a:extLst>
          </p:cNvPr>
          <p:cNvSpPr txBox="1"/>
          <p:nvPr/>
        </p:nvSpPr>
        <p:spPr>
          <a:xfrm>
            <a:off x="3340356" y="4016361"/>
            <a:ext cx="5141602" cy="775597"/>
          </a:xfrm>
          <a:prstGeom prst="rect">
            <a:avLst/>
          </a:prstGeom>
        </p:spPr>
        <p:txBody>
          <a:bodyPr wrap="square" lIns="0" tIns="0" rIns="0" bIns="0" rtlCol="0" anchor="t">
            <a:spAutoFit/>
          </a:bodyPr>
          <a:lstStyle/>
          <a:p>
            <a:pPr algn="ctr">
              <a:lnSpc>
                <a:spcPct val="90000"/>
              </a:lnSpc>
            </a:pPr>
            <a:r>
              <a:rPr lang="en-GB" sz="2800" b="1" dirty="0">
                <a:solidFill>
                  <a:srgbClr val="002459"/>
                </a:solidFill>
                <a:cs typeface="Calibri (MS) Bold" panose="020B0604020202020204" charset="0"/>
              </a:rPr>
              <a:t>Q1 trading in line with expectations  </a:t>
            </a:r>
            <a:endParaRPr lang="en-GB" sz="2800" b="1" dirty="0">
              <a:solidFill>
                <a:srgbClr val="002459"/>
              </a:solidFill>
              <a:cs typeface="Calibri (MS) Bold" panose="020B0604020202020204" charset="0"/>
              <a:sym typeface="Calibri (MS) Bold"/>
            </a:endParaRPr>
          </a:p>
        </p:txBody>
      </p:sp>
      <p:sp>
        <p:nvSpPr>
          <p:cNvPr id="12" name="TextBox 12">
            <a:extLst>
              <a:ext uri="{FF2B5EF4-FFF2-40B4-BE49-F238E27FC236}">
                <a16:creationId xmlns:a16="http://schemas.microsoft.com/office/drawing/2014/main" id="{0B1CE583-4532-1D14-2FAE-0E9E01B38456}"/>
              </a:ext>
            </a:extLst>
          </p:cNvPr>
          <p:cNvSpPr txBox="1"/>
          <p:nvPr/>
        </p:nvSpPr>
        <p:spPr>
          <a:xfrm>
            <a:off x="3381978" y="7619986"/>
            <a:ext cx="5113853" cy="775597"/>
          </a:xfrm>
          <a:prstGeom prst="rect">
            <a:avLst/>
          </a:prstGeom>
        </p:spPr>
        <p:txBody>
          <a:bodyPr wrap="square" lIns="0" tIns="0" rIns="0" bIns="0" rtlCol="0" anchor="t">
            <a:spAutoFit/>
          </a:bodyPr>
          <a:lstStyle>
            <a:defPPr>
              <a:defRPr lang="en-US"/>
            </a:defPPr>
            <a:lvl1pPr algn="ctr">
              <a:lnSpc>
                <a:spcPct val="90000"/>
              </a:lnSpc>
              <a:defRPr sz="3600" b="1">
                <a:solidFill>
                  <a:srgbClr val="00437B"/>
                </a:solidFill>
                <a:latin typeface="Calibri (MS) Bold" panose="020B0604020202020204" charset="0"/>
                <a:cs typeface="Calibri (MS) Bold" panose="020B0604020202020204" charset="0"/>
              </a:defRPr>
            </a:lvl1pPr>
          </a:lstStyle>
          <a:p>
            <a:r>
              <a:rPr lang="en-GB" sz="2800" dirty="0">
                <a:solidFill>
                  <a:srgbClr val="002459"/>
                </a:solidFill>
                <a:latin typeface="+mn-lt"/>
                <a:sym typeface="Calibri (MS) Bold"/>
              </a:rPr>
              <a:t>Board expectations for full year remain unchanged </a:t>
            </a:r>
          </a:p>
        </p:txBody>
      </p:sp>
      <p:sp>
        <p:nvSpPr>
          <p:cNvPr id="18" name="TextBox 18">
            <a:extLst>
              <a:ext uri="{FF2B5EF4-FFF2-40B4-BE49-F238E27FC236}">
                <a16:creationId xmlns:a16="http://schemas.microsoft.com/office/drawing/2014/main" id="{01B4EEFF-A18C-86B4-E2C7-C0E53412FC27}"/>
              </a:ext>
            </a:extLst>
          </p:cNvPr>
          <p:cNvSpPr txBox="1"/>
          <p:nvPr/>
        </p:nvSpPr>
        <p:spPr>
          <a:xfrm>
            <a:off x="9116252" y="7619986"/>
            <a:ext cx="5141601" cy="775597"/>
          </a:xfrm>
          <a:prstGeom prst="rect">
            <a:avLst/>
          </a:prstGeom>
        </p:spPr>
        <p:txBody>
          <a:bodyPr wrap="square" lIns="0" tIns="0" rIns="0" bIns="0" rtlCol="0" anchor="t">
            <a:spAutoFit/>
          </a:bodyPr>
          <a:lstStyle>
            <a:defPPr>
              <a:defRPr lang="en-US"/>
            </a:defPPr>
            <a:lvl1pPr algn="ctr">
              <a:lnSpc>
                <a:spcPct val="90000"/>
              </a:lnSpc>
              <a:defRPr sz="3600" b="1">
                <a:solidFill>
                  <a:srgbClr val="00437B"/>
                </a:solidFill>
                <a:latin typeface="Calibri (MS) Bold" panose="020B0604020202020204" charset="0"/>
                <a:cs typeface="Calibri (MS) Bold" panose="020B0604020202020204" charset="0"/>
              </a:defRPr>
            </a:lvl1pPr>
          </a:lstStyle>
          <a:p>
            <a:r>
              <a:rPr lang="en-GB" sz="2800" dirty="0">
                <a:solidFill>
                  <a:srgbClr val="002459"/>
                </a:solidFill>
                <a:latin typeface="+mn-lt"/>
                <a:sym typeface="Calibri (MS) Bold"/>
              </a:rPr>
              <a:t>Further recovery in profit expected in 2025  </a:t>
            </a:r>
          </a:p>
        </p:txBody>
      </p:sp>
      <p:sp>
        <p:nvSpPr>
          <p:cNvPr id="21" name="TextBox 21">
            <a:extLst>
              <a:ext uri="{FF2B5EF4-FFF2-40B4-BE49-F238E27FC236}">
                <a16:creationId xmlns:a16="http://schemas.microsoft.com/office/drawing/2014/main" id="{64FE389E-22E8-970B-DC6C-3B089921B4B1}"/>
              </a:ext>
            </a:extLst>
          </p:cNvPr>
          <p:cNvSpPr txBox="1"/>
          <p:nvPr/>
        </p:nvSpPr>
        <p:spPr>
          <a:xfrm>
            <a:off x="9143996" y="4016361"/>
            <a:ext cx="5141601" cy="775597"/>
          </a:xfrm>
          <a:prstGeom prst="rect">
            <a:avLst/>
          </a:prstGeom>
        </p:spPr>
        <p:txBody>
          <a:bodyPr wrap="square" lIns="0" tIns="0" rIns="0" bIns="0" rtlCol="0" anchor="t">
            <a:spAutoFit/>
          </a:bodyPr>
          <a:lstStyle>
            <a:defPPr>
              <a:defRPr lang="en-US"/>
            </a:defPPr>
            <a:lvl1pPr algn="ctr">
              <a:lnSpc>
                <a:spcPct val="90000"/>
              </a:lnSpc>
              <a:defRPr sz="3600" b="1">
                <a:solidFill>
                  <a:srgbClr val="00437B"/>
                </a:solidFill>
                <a:latin typeface="Calibri (MS) Bold" panose="020B0604020202020204" charset="0"/>
                <a:cs typeface="Calibri (MS) Bold" panose="020B0604020202020204" charset="0"/>
              </a:defRPr>
            </a:lvl1pPr>
          </a:lstStyle>
          <a:p>
            <a:r>
              <a:rPr lang="en-GB" sz="2800" dirty="0">
                <a:solidFill>
                  <a:srgbClr val="002459"/>
                </a:solidFill>
                <a:latin typeface="+mn-lt"/>
                <a:sym typeface="Calibri (MS) Bold"/>
              </a:rPr>
              <a:t>Market forecasts are for a continued recovery in 2025 </a:t>
            </a:r>
          </a:p>
        </p:txBody>
      </p:sp>
      <p:sp>
        <p:nvSpPr>
          <p:cNvPr id="7" name="TextBox 3">
            <a:extLst>
              <a:ext uri="{FF2B5EF4-FFF2-40B4-BE49-F238E27FC236}">
                <a16:creationId xmlns:a16="http://schemas.microsoft.com/office/drawing/2014/main" id="{1B7E3090-4357-4619-773E-1E87E0EE4A24}"/>
              </a:ext>
            </a:extLst>
          </p:cNvPr>
          <p:cNvSpPr txBox="1"/>
          <p:nvPr/>
        </p:nvSpPr>
        <p:spPr>
          <a:xfrm>
            <a:off x="1012658" y="819282"/>
            <a:ext cx="11848124" cy="505523"/>
          </a:xfrm>
          <a:prstGeom prst="rect">
            <a:avLst/>
          </a:prstGeom>
        </p:spPr>
        <p:txBody>
          <a:bodyPr lIns="0" tIns="0" rIns="0" bIns="0" rtlCol="0" anchor="t">
            <a:spAutoFit/>
          </a:bodyPr>
          <a:lstStyle/>
          <a:p>
            <a:pPr algn="l">
              <a:lnSpc>
                <a:spcPts val="4200"/>
              </a:lnSpc>
            </a:pPr>
            <a:r>
              <a:rPr lang="en-GB" sz="3000" dirty="0">
                <a:solidFill>
                  <a:schemeClr val="bg1"/>
                </a:solidFill>
                <a:latin typeface="Calibri (MS) Light"/>
                <a:ea typeface="Calibri (MS) Light"/>
                <a:cs typeface="Calibri (MS) Light"/>
                <a:sym typeface="Calibri (MS) Light"/>
              </a:rPr>
              <a:t>2024 Prelims | Positive outlook for 2025</a:t>
            </a:r>
          </a:p>
        </p:txBody>
      </p:sp>
      <p:sp>
        <p:nvSpPr>
          <p:cNvPr id="4" name="Freeform 7">
            <a:extLst>
              <a:ext uri="{FF2B5EF4-FFF2-40B4-BE49-F238E27FC236}">
                <a16:creationId xmlns:a16="http://schemas.microsoft.com/office/drawing/2014/main" id="{B9590796-8BED-7633-9B3A-AD7008EC05E4}"/>
              </a:ext>
            </a:extLst>
          </p:cNvPr>
          <p:cNvSpPr/>
          <p:nvPr/>
        </p:nvSpPr>
        <p:spPr>
          <a:xfrm>
            <a:off x="16519131" y="471445"/>
            <a:ext cx="1363309" cy="619614"/>
          </a:xfrm>
          <a:custGeom>
            <a:avLst/>
            <a:gdLst/>
            <a:ahLst/>
            <a:cxnLst/>
            <a:rect l="l" t="t" r="r" b="b"/>
            <a:pathLst>
              <a:path w="699886" h="318093">
                <a:moveTo>
                  <a:pt x="0" y="0"/>
                </a:moveTo>
                <a:lnTo>
                  <a:pt x="699886" y="0"/>
                </a:lnTo>
                <a:lnTo>
                  <a:pt x="699886" y="318093"/>
                </a:lnTo>
                <a:lnTo>
                  <a:pt x="0" y="318093"/>
                </a:lnTo>
                <a:lnTo>
                  <a:pt x="0" y="0"/>
                </a:lnTo>
                <a:close/>
              </a:path>
            </a:pathLst>
          </a:custGeom>
          <a:blipFill>
            <a:blip r:embed="rId2"/>
            <a:stretch>
              <a:fillRect/>
            </a:stretch>
          </a:blipFill>
        </p:spPr>
        <p:txBody>
          <a:bodyPr/>
          <a:lstStyle/>
          <a:p>
            <a:endParaRPr lang="en-GB"/>
          </a:p>
        </p:txBody>
      </p:sp>
      <p:sp>
        <p:nvSpPr>
          <p:cNvPr id="5" name="AutoShape 8">
            <a:extLst>
              <a:ext uri="{FF2B5EF4-FFF2-40B4-BE49-F238E27FC236}">
                <a16:creationId xmlns:a16="http://schemas.microsoft.com/office/drawing/2014/main" id="{6BC71CD3-30AE-9485-1E49-017ADAA45741}"/>
              </a:ext>
            </a:extLst>
          </p:cNvPr>
          <p:cNvSpPr/>
          <p:nvPr/>
        </p:nvSpPr>
        <p:spPr>
          <a:xfrm>
            <a:off x="0" y="1562504"/>
            <a:ext cx="18288000" cy="0"/>
          </a:xfrm>
          <a:prstGeom prst="line">
            <a:avLst/>
          </a:prstGeom>
          <a:ln w="19050" cap="flat">
            <a:solidFill>
              <a:srgbClr val="FFFFFF"/>
            </a:solidFill>
            <a:prstDash val="solid"/>
            <a:headEnd type="none" w="sm" len="sm"/>
            <a:tailEnd type="none" w="sm" len="sm"/>
          </a:ln>
        </p:spPr>
        <p:txBody>
          <a:bodyPr/>
          <a:lstStyle/>
          <a:p>
            <a:endParaRPr lang="en-GB"/>
          </a:p>
        </p:txBody>
      </p:sp>
      <p:sp>
        <p:nvSpPr>
          <p:cNvPr id="2" name="Slide Number Placeholder 3">
            <a:extLst>
              <a:ext uri="{FF2B5EF4-FFF2-40B4-BE49-F238E27FC236}">
                <a16:creationId xmlns:a16="http://schemas.microsoft.com/office/drawing/2014/main" id="{9920EFF8-DE83-2D98-19EF-329AC97E06B1}"/>
              </a:ext>
            </a:extLst>
          </p:cNvPr>
          <p:cNvSpPr>
            <a:spLocks noGrp="1"/>
          </p:cNvSpPr>
          <p:nvPr>
            <p:ph type="sldNum" sz="quarter" idx="4"/>
          </p:nvPr>
        </p:nvSpPr>
        <p:spPr>
          <a:xfrm>
            <a:off x="16097534" y="98797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5360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4885F-7FC6-A9BC-1E7D-A7DF20BD6D4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94BF6E2-812A-A6A1-76D3-8CECDC67ECB0}"/>
              </a:ext>
            </a:extLst>
          </p:cNvPr>
          <p:cNvSpPr txBox="1"/>
          <p:nvPr/>
        </p:nvSpPr>
        <p:spPr>
          <a:xfrm>
            <a:off x="1028700" y="835324"/>
            <a:ext cx="11848124" cy="505523"/>
          </a:xfrm>
          <a:prstGeom prst="rect">
            <a:avLst/>
          </a:prstGeom>
        </p:spPr>
        <p:txBody>
          <a:bodyPr lIns="0" tIns="0" rIns="0" bIns="0" rtlCol="0" anchor="t">
            <a:spAutoFit/>
          </a:bodyPr>
          <a:lstStyle/>
          <a:p>
            <a:pPr algn="l">
              <a:lnSpc>
                <a:spcPts val="4200"/>
              </a:lnSpc>
            </a:pPr>
            <a:r>
              <a:rPr lang="en-US" sz="3000" dirty="0">
                <a:solidFill>
                  <a:schemeClr val="bg1"/>
                </a:solidFill>
                <a:latin typeface="Calibri (MS) Light" panose="020B0604020202020204" charset="0"/>
                <a:ea typeface="Calibri (MS)"/>
                <a:cs typeface="Calibri (MS) Light" panose="020B0604020202020204" charset="0"/>
                <a:sym typeface="Calibri (MS)"/>
              </a:rPr>
              <a:t>Forward Looking Statements</a:t>
            </a:r>
          </a:p>
        </p:txBody>
      </p:sp>
      <p:sp>
        <p:nvSpPr>
          <p:cNvPr id="7" name="TextBox 7">
            <a:extLst>
              <a:ext uri="{FF2B5EF4-FFF2-40B4-BE49-F238E27FC236}">
                <a16:creationId xmlns:a16="http://schemas.microsoft.com/office/drawing/2014/main" id="{E33C2D15-B3AC-5BB6-110A-7EBCEFAB4539}"/>
              </a:ext>
            </a:extLst>
          </p:cNvPr>
          <p:cNvSpPr txBox="1"/>
          <p:nvPr/>
        </p:nvSpPr>
        <p:spPr>
          <a:xfrm>
            <a:off x="1371600" y="3923531"/>
            <a:ext cx="15735300" cy="5170646"/>
          </a:xfrm>
          <a:prstGeom prst="rect">
            <a:avLst/>
          </a:prstGeom>
        </p:spPr>
        <p:txBody>
          <a:bodyPr wrap="square" lIns="0" tIns="0" rIns="0" bIns="0" rtlCol="0" anchor="t">
            <a:spAutoFit/>
          </a:bodyPr>
          <a:lstStyle/>
          <a:p>
            <a:r>
              <a:rPr lang="en-US" sz="2400">
                <a:solidFill>
                  <a:schemeClr val="bg1"/>
                </a:solidFill>
                <a:latin typeface="Calibri (MS) Light"/>
                <a:ea typeface="Calibri (MS) Light"/>
                <a:cs typeface="Calibri (MS) Light"/>
                <a:sym typeface="Calibri (MS) Light"/>
              </a:rPr>
              <a:t>This document contains certain statements that are forward-looking statements. They appear in a number of places throughout this document and include statements regarding our intentions, beliefs or current expectations and those of our officers, directors and employees concerning, amongst other things, our results of operations, financial condition, liquidity, prospects, growth, strategies and the business we operate. By their nature, these statements involve uncertainty since future events and circumstances can cause results and developments to differ materially from those anticipated. The forward-looking statements reflect knowledge and information available at the date of preparation of this document and, unless otherwise required by applicable law, LSL undertakes no obligation to update or revise these forward-looking statements. Nothing in this document should be construed as a profit forecast. LSL and its Directors accept no liability to third parties in respect of this document save as would arise under English law. This presentation contains brands that are trademarks and are registered and/or otherwise protected in accordance with applicable law. </a:t>
            </a:r>
          </a:p>
          <a:p>
            <a:endParaRPr lang="en-US" sz="2400">
              <a:solidFill>
                <a:schemeClr val="bg1"/>
              </a:solidFill>
              <a:latin typeface="Calibri (MS) Light"/>
              <a:ea typeface="Calibri (MS) Light"/>
              <a:cs typeface="Calibri (MS) Light"/>
              <a:sym typeface="Calibri (MS) Light"/>
            </a:endParaRPr>
          </a:p>
          <a:p>
            <a:r>
              <a:rPr lang="en-US" sz="2400">
                <a:solidFill>
                  <a:schemeClr val="bg1"/>
                </a:solidFill>
                <a:latin typeface="Calibri (MS) Light"/>
                <a:ea typeface="Calibri (MS) Light"/>
                <a:cs typeface="Calibri (MS) Light"/>
                <a:sym typeface="Calibri (MS) Light"/>
              </a:rPr>
              <a:t>Any forward-looking statements in this document speak only at the date of this document and LSL undertakes no obligation to update publicly or review any forward-looking statement to reflect new information or events, circumstances or developments after the date of this document.</a:t>
            </a:r>
          </a:p>
        </p:txBody>
      </p:sp>
      <p:sp>
        <p:nvSpPr>
          <p:cNvPr id="12" name="Freeform 5">
            <a:extLst>
              <a:ext uri="{FF2B5EF4-FFF2-40B4-BE49-F238E27FC236}">
                <a16:creationId xmlns:a16="http://schemas.microsoft.com/office/drawing/2014/main" id="{A1786374-C9DB-E5D6-A7D5-4317613E3E4B}"/>
              </a:ext>
            </a:extLst>
          </p:cNvPr>
          <p:cNvSpPr/>
          <p:nvPr/>
        </p:nvSpPr>
        <p:spPr>
          <a:xfrm>
            <a:off x="1028700" y="2176171"/>
            <a:ext cx="912036" cy="912036"/>
          </a:xfrm>
          <a:custGeom>
            <a:avLst/>
            <a:gdLst/>
            <a:ahLst/>
            <a:cxnLst/>
            <a:rect l="l" t="t" r="r" b="b"/>
            <a:pathLst>
              <a:path w="912036" h="912036">
                <a:moveTo>
                  <a:pt x="0" y="0"/>
                </a:moveTo>
                <a:lnTo>
                  <a:pt x="912036" y="0"/>
                </a:lnTo>
                <a:lnTo>
                  <a:pt x="912036" y="912036"/>
                </a:lnTo>
                <a:lnTo>
                  <a:pt x="0" y="912036"/>
                </a:lnTo>
                <a:lnTo>
                  <a:pt x="0" y="0"/>
                </a:lnTo>
                <a:close/>
              </a:path>
            </a:pathLst>
          </a:custGeom>
          <a:blipFill>
            <a:blip r:embed="rId2"/>
            <a:stretch>
              <a:fillRect/>
            </a:stretch>
          </a:blipFill>
          <a:ln cap="sq">
            <a:noFill/>
            <a:prstDash val="solid"/>
            <a:miter/>
          </a:ln>
        </p:spPr>
        <p:txBody>
          <a:bodyPr/>
          <a:lstStyle/>
          <a:p>
            <a:endParaRPr lang="en-GB"/>
          </a:p>
        </p:txBody>
      </p:sp>
      <p:sp>
        <p:nvSpPr>
          <p:cNvPr id="5" name="Freeform 7">
            <a:extLst>
              <a:ext uri="{FF2B5EF4-FFF2-40B4-BE49-F238E27FC236}">
                <a16:creationId xmlns:a16="http://schemas.microsoft.com/office/drawing/2014/main" id="{A12D4163-6FC5-9E81-CD6A-9CDA6F7C2C6D}"/>
              </a:ext>
            </a:extLst>
          </p:cNvPr>
          <p:cNvSpPr/>
          <p:nvPr/>
        </p:nvSpPr>
        <p:spPr>
          <a:xfrm>
            <a:off x="16519131" y="471445"/>
            <a:ext cx="1363309" cy="619614"/>
          </a:xfrm>
          <a:custGeom>
            <a:avLst/>
            <a:gdLst/>
            <a:ahLst/>
            <a:cxnLst/>
            <a:rect l="l" t="t" r="r" b="b"/>
            <a:pathLst>
              <a:path w="699886" h="318093">
                <a:moveTo>
                  <a:pt x="0" y="0"/>
                </a:moveTo>
                <a:lnTo>
                  <a:pt x="699886" y="0"/>
                </a:lnTo>
                <a:lnTo>
                  <a:pt x="699886" y="318093"/>
                </a:lnTo>
                <a:lnTo>
                  <a:pt x="0" y="318093"/>
                </a:lnTo>
                <a:lnTo>
                  <a:pt x="0" y="0"/>
                </a:lnTo>
                <a:close/>
              </a:path>
            </a:pathLst>
          </a:custGeom>
          <a:blipFill>
            <a:blip r:embed="rId3"/>
            <a:stretch>
              <a:fillRect/>
            </a:stretch>
          </a:blipFill>
        </p:spPr>
        <p:txBody>
          <a:bodyPr/>
          <a:lstStyle/>
          <a:p>
            <a:endParaRPr lang="en-GB"/>
          </a:p>
        </p:txBody>
      </p:sp>
      <p:sp>
        <p:nvSpPr>
          <p:cNvPr id="8" name="AutoShape 8">
            <a:extLst>
              <a:ext uri="{FF2B5EF4-FFF2-40B4-BE49-F238E27FC236}">
                <a16:creationId xmlns:a16="http://schemas.microsoft.com/office/drawing/2014/main" id="{A219FDC6-5773-5958-8612-4DFCC7E6C08B}"/>
              </a:ext>
            </a:extLst>
          </p:cNvPr>
          <p:cNvSpPr/>
          <p:nvPr/>
        </p:nvSpPr>
        <p:spPr>
          <a:xfrm>
            <a:off x="0" y="1562504"/>
            <a:ext cx="18288000" cy="0"/>
          </a:xfrm>
          <a:prstGeom prst="line">
            <a:avLst/>
          </a:prstGeom>
          <a:ln w="19050" cap="flat">
            <a:solidFill>
              <a:srgbClr val="FFFFFF"/>
            </a:solidFill>
            <a:prstDash val="solid"/>
            <a:headEnd type="none" w="sm" len="sm"/>
            <a:tailEnd type="none" w="sm" len="sm"/>
          </a:ln>
        </p:spPr>
        <p:txBody>
          <a:bodyPr/>
          <a:lstStyle/>
          <a:p>
            <a:endParaRPr lang="en-GB"/>
          </a:p>
        </p:txBody>
      </p:sp>
      <p:sp>
        <p:nvSpPr>
          <p:cNvPr id="4" name="Slide Number Placeholder 3">
            <a:extLst>
              <a:ext uri="{FF2B5EF4-FFF2-40B4-BE49-F238E27FC236}">
                <a16:creationId xmlns:a16="http://schemas.microsoft.com/office/drawing/2014/main" id="{EF0EFFEB-5B22-64D8-76FC-22D5EA2A49C2}"/>
              </a:ext>
            </a:extLst>
          </p:cNvPr>
          <p:cNvSpPr>
            <a:spLocks noGrp="1"/>
          </p:cNvSpPr>
          <p:nvPr>
            <p:ph type="sldNum" sz="quarter" idx="4"/>
          </p:nvPr>
        </p:nvSpPr>
        <p:spPr>
          <a:xfrm>
            <a:off x="16097534" y="98797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62582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1D69-4B98-1471-4018-64B54E5CB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80EEE-98E3-0DAC-6663-EE312FE69909}"/>
              </a:ext>
            </a:extLst>
          </p:cNvPr>
          <p:cNvSpPr>
            <a:spLocks noGrp="1"/>
          </p:cNvSpPr>
          <p:nvPr>
            <p:ph type="title"/>
          </p:nvPr>
        </p:nvSpPr>
        <p:spPr/>
        <p:txBody>
          <a:bodyPr/>
          <a:lstStyle/>
          <a:p>
            <a:r>
              <a:rPr lang="en-US" dirty="0"/>
              <a:t>LSL has undergone a major transformation</a:t>
            </a:r>
          </a:p>
        </p:txBody>
      </p:sp>
      <p:sp>
        <p:nvSpPr>
          <p:cNvPr id="4" name="Slide Number Placeholder 3">
            <a:extLst>
              <a:ext uri="{FF2B5EF4-FFF2-40B4-BE49-F238E27FC236}">
                <a16:creationId xmlns:a16="http://schemas.microsoft.com/office/drawing/2014/main" id="{F750AEC1-D059-C7D4-BAD9-7BAC0B41265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bject 51">
            <a:extLst>
              <a:ext uri="{FF2B5EF4-FFF2-40B4-BE49-F238E27FC236}">
                <a16:creationId xmlns:a16="http://schemas.microsoft.com/office/drawing/2014/main" id="{BAEAFAB6-9EFD-6B41-AB68-424D78484073}"/>
              </a:ext>
            </a:extLst>
          </p:cNvPr>
          <p:cNvSpPr/>
          <p:nvPr/>
        </p:nvSpPr>
        <p:spPr>
          <a:xfrm>
            <a:off x="599959" y="6149998"/>
            <a:ext cx="8378926" cy="3239896"/>
          </a:xfrm>
          <a:custGeom>
            <a:avLst/>
            <a:gdLst/>
            <a:ahLst/>
            <a:cxnLst/>
            <a:rect l="l" t="t" r="r" b="b"/>
            <a:pathLst>
              <a:path w="8378926" h="3239896">
                <a:moveTo>
                  <a:pt x="8378926" y="0"/>
                </a:moveTo>
                <a:lnTo>
                  <a:pt x="915771" y="0"/>
                </a:lnTo>
                <a:lnTo>
                  <a:pt x="915771" y="1270"/>
                </a:lnTo>
                <a:lnTo>
                  <a:pt x="897102" y="0"/>
                </a:lnTo>
                <a:lnTo>
                  <a:pt x="823523" y="1860"/>
                </a:lnTo>
                <a:lnTo>
                  <a:pt x="751582" y="7347"/>
                </a:lnTo>
                <a:lnTo>
                  <a:pt x="681511" y="16314"/>
                </a:lnTo>
                <a:lnTo>
                  <a:pt x="613540" y="28617"/>
                </a:lnTo>
                <a:lnTo>
                  <a:pt x="547900" y="44112"/>
                </a:lnTo>
                <a:lnTo>
                  <a:pt x="484822" y="62654"/>
                </a:lnTo>
                <a:lnTo>
                  <a:pt x="424537" y="84099"/>
                </a:lnTo>
                <a:lnTo>
                  <a:pt x="367276" y="108301"/>
                </a:lnTo>
                <a:lnTo>
                  <a:pt x="313268" y="135117"/>
                </a:lnTo>
                <a:lnTo>
                  <a:pt x="262747" y="164401"/>
                </a:lnTo>
                <a:lnTo>
                  <a:pt x="215941" y="196009"/>
                </a:lnTo>
                <a:lnTo>
                  <a:pt x="173082" y="229797"/>
                </a:lnTo>
                <a:lnTo>
                  <a:pt x="134401" y="265620"/>
                </a:lnTo>
                <a:lnTo>
                  <a:pt x="100128" y="303333"/>
                </a:lnTo>
                <a:lnTo>
                  <a:pt x="70495" y="342792"/>
                </a:lnTo>
                <a:lnTo>
                  <a:pt x="45732" y="383852"/>
                </a:lnTo>
                <a:lnTo>
                  <a:pt x="26070" y="426369"/>
                </a:lnTo>
                <a:lnTo>
                  <a:pt x="11740" y="470198"/>
                </a:lnTo>
                <a:lnTo>
                  <a:pt x="2973" y="515194"/>
                </a:lnTo>
                <a:lnTo>
                  <a:pt x="0" y="561212"/>
                </a:lnTo>
                <a:lnTo>
                  <a:pt x="3175" y="580898"/>
                </a:lnTo>
                <a:lnTo>
                  <a:pt x="0" y="580898"/>
                </a:lnTo>
                <a:lnTo>
                  <a:pt x="0" y="3239896"/>
                </a:lnTo>
                <a:lnTo>
                  <a:pt x="7476845" y="3239896"/>
                </a:lnTo>
                <a:lnTo>
                  <a:pt x="7476845" y="3239516"/>
                </a:lnTo>
                <a:lnTo>
                  <a:pt x="7481925" y="3239896"/>
                </a:lnTo>
                <a:lnTo>
                  <a:pt x="7555497" y="3238036"/>
                </a:lnTo>
                <a:lnTo>
                  <a:pt x="7627430" y="3232549"/>
                </a:lnTo>
                <a:lnTo>
                  <a:pt x="7697494" y="3223582"/>
                </a:lnTo>
                <a:lnTo>
                  <a:pt x="7765457" y="3211279"/>
                </a:lnTo>
                <a:lnTo>
                  <a:pt x="7831090" y="3195784"/>
                </a:lnTo>
                <a:lnTo>
                  <a:pt x="7894161" y="3177242"/>
                </a:lnTo>
                <a:lnTo>
                  <a:pt x="7954439" y="3155797"/>
                </a:lnTo>
                <a:lnTo>
                  <a:pt x="8011694" y="3131595"/>
                </a:lnTo>
                <a:lnTo>
                  <a:pt x="8065695" y="3104779"/>
                </a:lnTo>
                <a:lnTo>
                  <a:pt x="8116211" y="3075495"/>
                </a:lnTo>
                <a:lnTo>
                  <a:pt x="8163011" y="3043887"/>
                </a:lnTo>
                <a:lnTo>
                  <a:pt x="8205865" y="3010099"/>
                </a:lnTo>
                <a:lnTo>
                  <a:pt x="8244541" y="2974276"/>
                </a:lnTo>
                <a:lnTo>
                  <a:pt x="8278810" y="2936563"/>
                </a:lnTo>
                <a:lnTo>
                  <a:pt x="8308439" y="2897104"/>
                </a:lnTo>
                <a:lnTo>
                  <a:pt x="8333199" y="2856044"/>
                </a:lnTo>
                <a:lnTo>
                  <a:pt x="8352858" y="2813527"/>
                </a:lnTo>
                <a:lnTo>
                  <a:pt x="8367187" y="2769698"/>
                </a:lnTo>
                <a:lnTo>
                  <a:pt x="8375953" y="2724702"/>
                </a:lnTo>
                <a:lnTo>
                  <a:pt x="8378926" y="2678683"/>
                </a:lnTo>
                <a:lnTo>
                  <a:pt x="8375751" y="2658998"/>
                </a:lnTo>
                <a:lnTo>
                  <a:pt x="8378926" y="2658998"/>
                </a:lnTo>
                <a:lnTo>
                  <a:pt x="8378926" y="0"/>
                </a:ln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endParaRPr sz="3200" b="1" dirty="0">
              <a:solidFill>
                <a:prstClr val="black"/>
              </a:solidFill>
              <a:latin typeface="Calibri"/>
            </a:endParaRPr>
          </a:p>
        </p:txBody>
      </p:sp>
      <p:sp>
        <p:nvSpPr>
          <p:cNvPr id="5" name="object 41">
            <a:extLst>
              <a:ext uri="{FF2B5EF4-FFF2-40B4-BE49-F238E27FC236}">
                <a16:creationId xmlns:a16="http://schemas.microsoft.com/office/drawing/2014/main" id="{D14AB989-FD65-061A-34A6-9A750B87553E}"/>
              </a:ext>
            </a:extLst>
          </p:cNvPr>
          <p:cNvSpPr txBox="1"/>
          <p:nvPr/>
        </p:nvSpPr>
        <p:spPr>
          <a:xfrm>
            <a:off x="868461" y="6880503"/>
            <a:ext cx="2812319" cy="1801446"/>
          </a:xfrm>
          <a:prstGeom prst="rect">
            <a:avLst/>
          </a:prstGeom>
        </p:spPr>
        <p:txBody>
          <a:bodyPr wrap="square" lIns="0" tIns="18383" rIns="0" bIns="0" rtlCol="0">
            <a:noAutofit/>
          </a:bodyPr>
          <a:lstStyle/>
          <a:p>
            <a:pPr marL="432346" marR="461065" algn="ctr">
              <a:lnSpc>
                <a:spcPts val="2895"/>
              </a:lnSpc>
            </a:pPr>
            <a:r>
              <a:rPr sz="2800" b="1" spc="-14" dirty="0">
                <a:solidFill>
                  <a:srgbClr val="002459"/>
                </a:solidFill>
                <a:latin typeface="Calibri" panose="020F0502020204030204" pitchFamily="34" charset="0"/>
                <a:ea typeface="Calibri" panose="020F0502020204030204" pitchFamily="34" charset="0"/>
                <a:cs typeface="Calibri" panose="020F0502020204030204" pitchFamily="34" charset="0"/>
              </a:rPr>
              <a:t>Underlying</a:t>
            </a:r>
            <a:endParaRPr sz="2800" dirty="0">
              <a:solidFill>
                <a:srgbClr val="002459"/>
              </a:solidFill>
              <a:latin typeface="Calibri" panose="020F0502020204030204" pitchFamily="34" charset="0"/>
              <a:ea typeface="Calibri" panose="020F0502020204030204" pitchFamily="34" charset="0"/>
              <a:cs typeface="Calibri" panose="020F0502020204030204" pitchFamily="34" charset="0"/>
            </a:endParaRPr>
          </a:p>
          <a:p>
            <a:pPr algn="ctr">
              <a:lnSpc>
                <a:spcPts val="3360"/>
              </a:lnSpc>
              <a:spcBef>
                <a:spcPts val="23"/>
              </a:spcBef>
            </a:pPr>
            <a:r>
              <a:rPr sz="2800" b="1" spc="-16" dirty="0">
                <a:solidFill>
                  <a:srgbClr val="002459"/>
                </a:solidFill>
                <a:latin typeface="Calibri" panose="020F0502020204030204" pitchFamily="34" charset="0"/>
                <a:ea typeface="Calibri" panose="020F0502020204030204" pitchFamily="34" charset="0"/>
                <a:cs typeface="Calibri" panose="020F0502020204030204" pitchFamily="34" charset="0"/>
              </a:rPr>
              <a:t>operating margin</a:t>
            </a:r>
            <a:r>
              <a:rPr lang="en-US" sz="2800" b="1" spc="-16" dirty="0">
                <a:solidFill>
                  <a:srgbClr val="002459"/>
                </a:solidFill>
                <a:latin typeface="Calibri" panose="020F0502020204030204" pitchFamily="34" charset="0"/>
                <a:ea typeface="Calibri" panose="020F0502020204030204" pitchFamily="34" charset="0"/>
                <a:cs typeface="Calibri" panose="020F0502020204030204" pitchFamily="34" charset="0"/>
              </a:rPr>
              <a:t> highest for 15+ years</a:t>
            </a:r>
            <a:endParaRPr sz="2800" dirty="0">
              <a:solidFill>
                <a:srgbClr val="002459"/>
              </a:solidFill>
              <a:latin typeface="Calibri" panose="020F0502020204030204" pitchFamily="34" charset="0"/>
              <a:ea typeface="Calibri" panose="020F0502020204030204" pitchFamily="34" charset="0"/>
              <a:cs typeface="Calibri" panose="020F0502020204030204" pitchFamily="34" charset="0"/>
            </a:endParaRPr>
          </a:p>
        </p:txBody>
      </p:sp>
      <p:sp>
        <p:nvSpPr>
          <p:cNvPr id="7" name="object 51">
            <a:extLst>
              <a:ext uri="{FF2B5EF4-FFF2-40B4-BE49-F238E27FC236}">
                <a16:creationId xmlns:a16="http://schemas.microsoft.com/office/drawing/2014/main" id="{BA6ECB7E-3729-738E-B4A1-60638057CFDD}"/>
              </a:ext>
            </a:extLst>
          </p:cNvPr>
          <p:cNvSpPr/>
          <p:nvPr/>
        </p:nvSpPr>
        <p:spPr>
          <a:xfrm>
            <a:off x="9435012" y="6149998"/>
            <a:ext cx="8378926" cy="3239896"/>
          </a:xfrm>
          <a:custGeom>
            <a:avLst/>
            <a:gdLst/>
            <a:ahLst/>
            <a:cxnLst/>
            <a:rect l="l" t="t" r="r" b="b"/>
            <a:pathLst>
              <a:path w="8378926" h="3239896">
                <a:moveTo>
                  <a:pt x="8378926" y="0"/>
                </a:moveTo>
                <a:lnTo>
                  <a:pt x="915771" y="0"/>
                </a:lnTo>
                <a:lnTo>
                  <a:pt x="915771" y="1270"/>
                </a:lnTo>
                <a:lnTo>
                  <a:pt x="897102" y="0"/>
                </a:lnTo>
                <a:lnTo>
                  <a:pt x="823523" y="1860"/>
                </a:lnTo>
                <a:lnTo>
                  <a:pt x="751582" y="7347"/>
                </a:lnTo>
                <a:lnTo>
                  <a:pt x="681511" y="16314"/>
                </a:lnTo>
                <a:lnTo>
                  <a:pt x="613540" y="28617"/>
                </a:lnTo>
                <a:lnTo>
                  <a:pt x="547900" y="44112"/>
                </a:lnTo>
                <a:lnTo>
                  <a:pt x="484822" y="62654"/>
                </a:lnTo>
                <a:lnTo>
                  <a:pt x="424537" y="84099"/>
                </a:lnTo>
                <a:lnTo>
                  <a:pt x="367276" y="108301"/>
                </a:lnTo>
                <a:lnTo>
                  <a:pt x="313268" y="135117"/>
                </a:lnTo>
                <a:lnTo>
                  <a:pt x="262747" y="164401"/>
                </a:lnTo>
                <a:lnTo>
                  <a:pt x="215941" y="196009"/>
                </a:lnTo>
                <a:lnTo>
                  <a:pt x="173082" y="229797"/>
                </a:lnTo>
                <a:lnTo>
                  <a:pt x="134401" y="265620"/>
                </a:lnTo>
                <a:lnTo>
                  <a:pt x="100128" y="303333"/>
                </a:lnTo>
                <a:lnTo>
                  <a:pt x="70495" y="342792"/>
                </a:lnTo>
                <a:lnTo>
                  <a:pt x="45732" y="383852"/>
                </a:lnTo>
                <a:lnTo>
                  <a:pt x="26070" y="426369"/>
                </a:lnTo>
                <a:lnTo>
                  <a:pt x="11740" y="470198"/>
                </a:lnTo>
                <a:lnTo>
                  <a:pt x="2973" y="515194"/>
                </a:lnTo>
                <a:lnTo>
                  <a:pt x="0" y="561212"/>
                </a:lnTo>
                <a:lnTo>
                  <a:pt x="3175" y="580898"/>
                </a:lnTo>
                <a:lnTo>
                  <a:pt x="0" y="580898"/>
                </a:lnTo>
                <a:lnTo>
                  <a:pt x="0" y="3239896"/>
                </a:lnTo>
                <a:lnTo>
                  <a:pt x="7476845" y="3239896"/>
                </a:lnTo>
                <a:lnTo>
                  <a:pt x="7476845" y="3239516"/>
                </a:lnTo>
                <a:lnTo>
                  <a:pt x="7481925" y="3239896"/>
                </a:lnTo>
                <a:lnTo>
                  <a:pt x="7555497" y="3238036"/>
                </a:lnTo>
                <a:lnTo>
                  <a:pt x="7627430" y="3232549"/>
                </a:lnTo>
                <a:lnTo>
                  <a:pt x="7697494" y="3223582"/>
                </a:lnTo>
                <a:lnTo>
                  <a:pt x="7765457" y="3211279"/>
                </a:lnTo>
                <a:lnTo>
                  <a:pt x="7831090" y="3195784"/>
                </a:lnTo>
                <a:lnTo>
                  <a:pt x="7894161" y="3177242"/>
                </a:lnTo>
                <a:lnTo>
                  <a:pt x="7954439" y="3155797"/>
                </a:lnTo>
                <a:lnTo>
                  <a:pt x="8011694" y="3131595"/>
                </a:lnTo>
                <a:lnTo>
                  <a:pt x="8065695" y="3104779"/>
                </a:lnTo>
                <a:lnTo>
                  <a:pt x="8116211" y="3075495"/>
                </a:lnTo>
                <a:lnTo>
                  <a:pt x="8163011" y="3043887"/>
                </a:lnTo>
                <a:lnTo>
                  <a:pt x="8205865" y="3010099"/>
                </a:lnTo>
                <a:lnTo>
                  <a:pt x="8244541" y="2974276"/>
                </a:lnTo>
                <a:lnTo>
                  <a:pt x="8278810" y="2936563"/>
                </a:lnTo>
                <a:lnTo>
                  <a:pt x="8308439" y="2897104"/>
                </a:lnTo>
                <a:lnTo>
                  <a:pt x="8333199" y="2856044"/>
                </a:lnTo>
                <a:lnTo>
                  <a:pt x="8352858" y="2813527"/>
                </a:lnTo>
                <a:lnTo>
                  <a:pt x="8367187" y="2769698"/>
                </a:lnTo>
                <a:lnTo>
                  <a:pt x="8375953" y="2724702"/>
                </a:lnTo>
                <a:lnTo>
                  <a:pt x="8378926" y="2678683"/>
                </a:lnTo>
                <a:lnTo>
                  <a:pt x="8375751" y="2658998"/>
                </a:lnTo>
                <a:lnTo>
                  <a:pt x="8378926" y="2658998"/>
                </a:lnTo>
                <a:lnTo>
                  <a:pt x="8378926" y="0"/>
                </a:ln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endParaRPr sz="3200" b="1" dirty="0">
              <a:solidFill>
                <a:prstClr val="black"/>
              </a:solidFill>
              <a:latin typeface="Calibri"/>
            </a:endParaRPr>
          </a:p>
        </p:txBody>
      </p:sp>
      <p:sp>
        <p:nvSpPr>
          <p:cNvPr id="9" name="object 40">
            <a:extLst>
              <a:ext uri="{FF2B5EF4-FFF2-40B4-BE49-F238E27FC236}">
                <a16:creationId xmlns:a16="http://schemas.microsoft.com/office/drawing/2014/main" id="{CCAF1B39-E248-5BCE-F7BA-EB669780970F}"/>
              </a:ext>
            </a:extLst>
          </p:cNvPr>
          <p:cNvSpPr txBox="1"/>
          <p:nvPr/>
        </p:nvSpPr>
        <p:spPr>
          <a:xfrm>
            <a:off x="9681030" y="7010319"/>
            <a:ext cx="2898497" cy="1541813"/>
          </a:xfrm>
          <a:prstGeom prst="rect">
            <a:avLst/>
          </a:prstGeom>
        </p:spPr>
        <p:txBody>
          <a:bodyPr wrap="square" lIns="0" tIns="18383" rIns="0" bIns="0" rtlCol="0">
            <a:noAutofit/>
          </a:bodyPr>
          <a:lstStyle/>
          <a:p>
            <a:pPr marL="593636" marR="617608" algn="ctr">
              <a:lnSpc>
                <a:spcPts val="2895"/>
              </a:lnSpc>
            </a:pPr>
            <a:r>
              <a:rPr sz="2800" b="1" spc="-16" dirty="0">
                <a:solidFill>
                  <a:srgbClr val="002459"/>
                </a:solidFill>
                <a:latin typeface="Calibri" panose="020F0502020204030204" pitchFamily="34" charset="0"/>
                <a:ea typeface="Calibri" panose="020F0502020204030204" pitchFamily="34" charset="0"/>
                <a:cs typeface="Calibri" panose="020F0502020204030204" pitchFamily="34" charset="0"/>
              </a:rPr>
              <a:t>Increased</a:t>
            </a:r>
            <a:endParaRPr sz="2800" dirty="0">
              <a:solidFill>
                <a:srgbClr val="002459"/>
              </a:solidFill>
              <a:latin typeface="Calibri" panose="020F0502020204030204" pitchFamily="34" charset="0"/>
              <a:ea typeface="Calibri" panose="020F0502020204030204" pitchFamily="34" charset="0"/>
              <a:cs typeface="Calibri" panose="020F0502020204030204" pitchFamily="34" charset="0"/>
            </a:endParaRPr>
          </a:p>
          <a:p>
            <a:pPr algn="ctr">
              <a:lnSpc>
                <a:spcPts val="3360"/>
              </a:lnSpc>
              <a:spcBef>
                <a:spcPts val="23"/>
              </a:spcBef>
            </a:pPr>
            <a:r>
              <a:rPr sz="2800" b="1" spc="-3" dirty="0">
                <a:solidFill>
                  <a:srgbClr val="002459"/>
                </a:solidFill>
                <a:latin typeface="Calibri" panose="020F0502020204030204" pitchFamily="34" charset="0"/>
                <a:ea typeface="Calibri" panose="020F0502020204030204" pitchFamily="34" charset="0"/>
                <a:cs typeface="Calibri" panose="020F0502020204030204" pitchFamily="34" charset="0"/>
              </a:rPr>
              <a:t>resilience through</a:t>
            </a:r>
            <a:endParaRPr sz="2800" dirty="0">
              <a:solidFill>
                <a:srgbClr val="002459"/>
              </a:solidFill>
              <a:latin typeface="Calibri" panose="020F0502020204030204" pitchFamily="34" charset="0"/>
              <a:ea typeface="Calibri" panose="020F0502020204030204" pitchFamily="34" charset="0"/>
              <a:cs typeface="Calibri" panose="020F0502020204030204" pitchFamily="34" charset="0"/>
            </a:endParaRPr>
          </a:p>
          <a:p>
            <a:pPr marR="5441" algn="ctr">
              <a:lnSpc>
                <a:spcPts val="3365"/>
              </a:lnSpc>
              <a:spcBef>
                <a:spcPts val="0"/>
              </a:spcBef>
            </a:pPr>
            <a:r>
              <a:rPr sz="2800" b="1" spc="-13" dirty="0">
                <a:solidFill>
                  <a:srgbClr val="002459"/>
                </a:solidFill>
                <a:latin typeface="Calibri" panose="020F0502020204030204" pitchFamily="34" charset="0"/>
                <a:ea typeface="Calibri" panose="020F0502020204030204" pitchFamily="34" charset="0"/>
                <a:cs typeface="Calibri" panose="020F0502020204030204" pitchFamily="34" charset="0"/>
              </a:rPr>
              <a:t>reduced cost base</a:t>
            </a:r>
            <a:endParaRPr sz="2800" dirty="0">
              <a:solidFill>
                <a:srgbClr val="002459"/>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object 51">
            <a:extLst>
              <a:ext uri="{FF2B5EF4-FFF2-40B4-BE49-F238E27FC236}">
                <a16:creationId xmlns:a16="http://schemas.microsoft.com/office/drawing/2014/main" id="{923C8CD0-58ED-2467-2B4D-D9E69354C509}"/>
              </a:ext>
            </a:extLst>
          </p:cNvPr>
          <p:cNvSpPr/>
          <p:nvPr/>
        </p:nvSpPr>
        <p:spPr>
          <a:xfrm>
            <a:off x="4954533" y="2128448"/>
            <a:ext cx="8378926" cy="3239896"/>
          </a:xfrm>
          <a:custGeom>
            <a:avLst/>
            <a:gdLst/>
            <a:ahLst/>
            <a:cxnLst/>
            <a:rect l="l" t="t" r="r" b="b"/>
            <a:pathLst>
              <a:path w="8378926" h="3239896">
                <a:moveTo>
                  <a:pt x="8378926" y="0"/>
                </a:moveTo>
                <a:lnTo>
                  <a:pt x="915771" y="0"/>
                </a:lnTo>
                <a:lnTo>
                  <a:pt x="915771" y="1270"/>
                </a:lnTo>
                <a:lnTo>
                  <a:pt x="897102" y="0"/>
                </a:lnTo>
                <a:lnTo>
                  <a:pt x="823523" y="1860"/>
                </a:lnTo>
                <a:lnTo>
                  <a:pt x="751582" y="7347"/>
                </a:lnTo>
                <a:lnTo>
                  <a:pt x="681511" y="16314"/>
                </a:lnTo>
                <a:lnTo>
                  <a:pt x="613540" y="28617"/>
                </a:lnTo>
                <a:lnTo>
                  <a:pt x="547900" y="44112"/>
                </a:lnTo>
                <a:lnTo>
                  <a:pt x="484822" y="62654"/>
                </a:lnTo>
                <a:lnTo>
                  <a:pt x="424537" y="84099"/>
                </a:lnTo>
                <a:lnTo>
                  <a:pt x="367276" y="108301"/>
                </a:lnTo>
                <a:lnTo>
                  <a:pt x="313268" y="135117"/>
                </a:lnTo>
                <a:lnTo>
                  <a:pt x="262747" y="164401"/>
                </a:lnTo>
                <a:lnTo>
                  <a:pt x="215941" y="196009"/>
                </a:lnTo>
                <a:lnTo>
                  <a:pt x="173082" y="229797"/>
                </a:lnTo>
                <a:lnTo>
                  <a:pt x="134401" y="265620"/>
                </a:lnTo>
                <a:lnTo>
                  <a:pt x="100128" y="303333"/>
                </a:lnTo>
                <a:lnTo>
                  <a:pt x="70495" y="342792"/>
                </a:lnTo>
                <a:lnTo>
                  <a:pt x="45732" y="383852"/>
                </a:lnTo>
                <a:lnTo>
                  <a:pt x="26070" y="426369"/>
                </a:lnTo>
                <a:lnTo>
                  <a:pt x="11740" y="470198"/>
                </a:lnTo>
                <a:lnTo>
                  <a:pt x="2973" y="515194"/>
                </a:lnTo>
                <a:lnTo>
                  <a:pt x="0" y="561212"/>
                </a:lnTo>
                <a:lnTo>
                  <a:pt x="3175" y="580898"/>
                </a:lnTo>
                <a:lnTo>
                  <a:pt x="0" y="580898"/>
                </a:lnTo>
                <a:lnTo>
                  <a:pt x="0" y="3239896"/>
                </a:lnTo>
                <a:lnTo>
                  <a:pt x="7476845" y="3239896"/>
                </a:lnTo>
                <a:lnTo>
                  <a:pt x="7476845" y="3239516"/>
                </a:lnTo>
                <a:lnTo>
                  <a:pt x="7481925" y="3239896"/>
                </a:lnTo>
                <a:lnTo>
                  <a:pt x="7555497" y="3238036"/>
                </a:lnTo>
                <a:lnTo>
                  <a:pt x="7627430" y="3232549"/>
                </a:lnTo>
                <a:lnTo>
                  <a:pt x="7697494" y="3223582"/>
                </a:lnTo>
                <a:lnTo>
                  <a:pt x="7765457" y="3211279"/>
                </a:lnTo>
                <a:lnTo>
                  <a:pt x="7831090" y="3195784"/>
                </a:lnTo>
                <a:lnTo>
                  <a:pt x="7894161" y="3177242"/>
                </a:lnTo>
                <a:lnTo>
                  <a:pt x="7954439" y="3155797"/>
                </a:lnTo>
                <a:lnTo>
                  <a:pt x="8011694" y="3131595"/>
                </a:lnTo>
                <a:lnTo>
                  <a:pt x="8065695" y="3104779"/>
                </a:lnTo>
                <a:lnTo>
                  <a:pt x="8116211" y="3075495"/>
                </a:lnTo>
                <a:lnTo>
                  <a:pt x="8163011" y="3043887"/>
                </a:lnTo>
                <a:lnTo>
                  <a:pt x="8205865" y="3010099"/>
                </a:lnTo>
                <a:lnTo>
                  <a:pt x="8244541" y="2974276"/>
                </a:lnTo>
                <a:lnTo>
                  <a:pt x="8278810" y="2936563"/>
                </a:lnTo>
                <a:lnTo>
                  <a:pt x="8308439" y="2897104"/>
                </a:lnTo>
                <a:lnTo>
                  <a:pt x="8333199" y="2856044"/>
                </a:lnTo>
                <a:lnTo>
                  <a:pt x="8352858" y="2813527"/>
                </a:lnTo>
                <a:lnTo>
                  <a:pt x="8367187" y="2769698"/>
                </a:lnTo>
                <a:lnTo>
                  <a:pt x="8375953" y="2724702"/>
                </a:lnTo>
                <a:lnTo>
                  <a:pt x="8378926" y="2678683"/>
                </a:lnTo>
                <a:lnTo>
                  <a:pt x="8375751" y="2658998"/>
                </a:lnTo>
                <a:lnTo>
                  <a:pt x="8378926" y="2658998"/>
                </a:lnTo>
                <a:lnTo>
                  <a:pt x="8378926" y="0"/>
                </a:lnTo>
                <a:close/>
              </a:path>
            </a:pathLst>
          </a:cu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endParaRPr sz="3200" b="1" dirty="0">
              <a:solidFill>
                <a:prstClr val="black"/>
              </a:solidFill>
              <a:latin typeface="Calibri"/>
            </a:endParaRPr>
          </a:p>
        </p:txBody>
      </p:sp>
      <p:sp>
        <p:nvSpPr>
          <p:cNvPr id="13" name="object 40">
            <a:extLst>
              <a:ext uri="{FF2B5EF4-FFF2-40B4-BE49-F238E27FC236}">
                <a16:creationId xmlns:a16="http://schemas.microsoft.com/office/drawing/2014/main" id="{101A0BDA-485A-20E7-AB4C-196D3F9D83F9}"/>
              </a:ext>
            </a:extLst>
          </p:cNvPr>
          <p:cNvSpPr txBox="1"/>
          <p:nvPr/>
        </p:nvSpPr>
        <p:spPr>
          <a:xfrm>
            <a:off x="6274970" y="3025089"/>
            <a:ext cx="5698671" cy="1400301"/>
          </a:xfrm>
          <a:prstGeom prst="rect">
            <a:avLst/>
          </a:prstGeom>
        </p:spPr>
        <p:txBody>
          <a:bodyPr wrap="square" lIns="0" tIns="18383" rIns="0" bIns="0" rtlCol="0">
            <a:noAutofit/>
          </a:bodyPr>
          <a:lstStyle/>
          <a:p>
            <a:pPr marL="593636" marR="617608" algn="ctr">
              <a:lnSpc>
                <a:spcPts val="2895"/>
              </a:lnSpc>
            </a:pPr>
            <a:r>
              <a:rPr lang="en-US" sz="2800" b="1" spc="-16" dirty="0">
                <a:solidFill>
                  <a:srgbClr val="002459"/>
                </a:solidFill>
                <a:latin typeface="Calibri" panose="020F0502020204030204" pitchFamily="34" charset="0"/>
                <a:ea typeface="Calibri" panose="020F0502020204030204" pitchFamily="34" charset="0"/>
                <a:cs typeface="Calibri" panose="020F0502020204030204" pitchFamily="34" charset="0"/>
              </a:rPr>
              <a:t>Remodeled. Acquired. Sold. </a:t>
            </a:r>
          </a:p>
          <a:p>
            <a:pPr marL="593636" marR="617608" algn="ctr">
              <a:lnSpc>
                <a:spcPts val="2895"/>
              </a:lnSpc>
            </a:pPr>
            <a:endParaRPr lang="en-US" sz="2800" b="1" spc="-16" dirty="0">
              <a:solidFill>
                <a:srgbClr val="002459"/>
              </a:solidFill>
              <a:latin typeface="Calibri" panose="020F0502020204030204" pitchFamily="34" charset="0"/>
              <a:ea typeface="Calibri" panose="020F0502020204030204" pitchFamily="34" charset="0"/>
              <a:cs typeface="Calibri" panose="020F0502020204030204" pitchFamily="34" charset="0"/>
            </a:endParaRPr>
          </a:p>
          <a:p>
            <a:pPr marL="593636" marR="617608" algn="ctr">
              <a:lnSpc>
                <a:spcPts val="2895"/>
              </a:lnSpc>
            </a:pPr>
            <a:r>
              <a:rPr lang="en-US" sz="2800" b="1" spc="-16" dirty="0">
                <a:solidFill>
                  <a:srgbClr val="002459"/>
                </a:solidFill>
                <a:latin typeface="Calibri" panose="020F0502020204030204" pitchFamily="34" charset="0"/>
                <a:ea typeface="Calibri" panose="020F0502020204030204" pitchFamily="34" charset="0"/>
                <a:cs typeface="Calibri" panose="020F0502020204030204" pitchFamily="34" charset="0"/>
              </a:rPr>
              <a:t>Cut costs. Streamlined. Invested.</a:t>
            </a:r>
            <a:endParaRPr sz="2800" b="1" dirty="0">
              <a:solidFill>
                <a:srgbClr val="0024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6" name="Chart 15">
            <a:extLst>
              <a:ext uri="{FF2B5EF4-FFF2-40B4-BE49-F238E27FC236}">
                <a16:creationId xmlns:a16="http://schemas.microsoft.com/office/drawing/2014/main" id="{AA050671-2877-DFC3-F865-4A9AEAEC10D9}"/>
              </a:ext>
            </a:extLst>
          </p:cNvPr>
          <p:cNvGraphicFramePr/>
          <p:nvPr>
            <p:extLst>
              <p:ext uri="{D42A27DB-BD31-4B8C-83A1-F6EECF244321}">
                <p14:modId xmlns:p14="http://schemas.microsoft.com/office/powerpoint/2010/main" val="2803329599"/>
              </p:ext>
            </p:extLst>
          </p:nvPr>
        </p:nvGraphicFramePr>
        <p:xfrm>
          <a:off x="4002415" y="6395226"/>
          <a:ext cx="4680000" cy="27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6145CC3B-242D-9527-8816-F10297590E4C}"/>
              </a:ext>
            </a:extLst>
          </p:cNvPr>
          <p:cNvGraphicFramePr/>
          <p:nvPr>
            <p:extLst>
              <p:ext uri="{D42A27DB-BD31-4B8C-83A1-F6EECF244321}">
                <p14:modId xmlns:p14="http://schemas.microsoft.com/office/powerpoint/2010/main" val="2276328348"/>
              </p:ext>
            </p:extLst>
          </p:nvPr>
        </p:nvGraphicFramePr>
        <p:xfrm>
          <a:off x="12771015" y="6395226"/>
          <a:ext cx="4680000" cy="2772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Arrow: Down 18">
            <a:extLst>
              <a:ext uri="{FF2B5EF4-FFF2-40B4-BE49-F238E27FC236}">
                <a16:creationId xmlns:a16="http://schemas.microsoft.com/office/drawing/2014/main" id="{20562474-0561-95AD-B233-D3B5E952F824}"/>
              </a:ext>
            </a:extLst>
          </p:cNvPr>
          <p:cNvSpPr/>
          <p:nvPr/>
        </p:nvSpPr>
        <p:spPr>
          <a:xfrm>
            <a:off x="8700344" y="5430524"/>
            <a:ext cx="887304" cy="605453"/>
          </a:xfrm>
          <a:prstGeom prst="downArrow">
            <a:avLst/>
          </a:pr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endParaRPr lang="en-GB" sz="3200" b="1">
              <a:solidFill>
                <a:prstClr val="black"/>
              </a:solidFill>
              <a:latin typeface="Calibri"/>
            </a:endParaRPr>
          </a:p>
        </p:txBody>
      </p:sp>
    </p:spTree>
    <p:extLst>
      <p:ext uri="{BB962C8B-B14F-4D97-AF65-F5344CB8AC3E}">
        <p14:creationId xmlns:p14="http://schemas.microsoft.com/office/powerpoint/2010/main" val="295111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776D5-5081-2CC0-43EC-DB6248182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881D1-3211-B3B6-3618-D383A922F96A}"/>
              </a:ext>
            </a:extLst>
          </p:cNvPr>
          <p:cNvSpPr>
            <a:spLocks noGrp="1"/>
          </p:cNvSpPr>
          <p:nvPr>
            <p:ph type="title"/>
          </p:nvPr>
        </p:nvSpPr>
        <p:spPr>
          <a:xfrm>
            <a:off x="914396" y="784363"/>
            <a:ext cx="15199180" cy="619613"/>
          </a:xfrm>
        </p:spPr>
        <p:txBody>
          <a:bodyPr/>
          <a:lstStyle/>
          <a:p>
            <a:pPr algn="l">
              <a:lnSpc>
                <a:spcPts val="4200"/>
              </a:lnSpc>
            </a:pPr>
            <a:r>
              <a:rPr lang="en-GB" sz="3000" dirty="0">
                <a:solidFill>
                  <a:schemeClr val="bg1"/>
                </a:solidFill>
                <a:latin typeface="Calibri (MS) Light"/>
                <a:ea typeface="Calibri (MS) Light"/>
                <a:cs typeface="Calibri (MS) Light"/>
                <a:sym typeface="Calibri (MS) Light"/>
              </a:rPr>
              <a:t>Focused and resilient – with the platform for growth</a:t>
            </a:r>
          </a:p>
        </p:txBody>
      </p:sp>
      <p:sp>
        <p:nvSpPr>
          <p:cNvPr id="4" name="Slide Number Placeholder 3">
            <a:extLst>
              <a:ext uri="{FF2B5EF4-FFF2-40B4-BE49-F238E27FC236}">
                <a16:creationId xmlns:a16="http://schemas.microsoft.com/office/drawing/2014/main" id="{E3FA94B8-675B-D565-924A-E1AEFF1FE8E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8A133CE1-9304-8FCD-21E1-FF3209499955}"/>
              </a:ext>
            </a:extLst>
          </p:cNvPr>
          <p:cNvSpPr/>
          <p:nvPr/>
        </p:nvSpPr>
        <p:spPr>
          <a:xfrm>
            <a:off x="1048256" y="2728686"/>
            <a:ext cx="16294075" cy="6162096"/>
          </a:xfrm>
          <a:custGeom>
            <a:avLst/>
            <a:gdLst>
              <a:gd name="connsiteX0" fmla="*/ 15162141 w 16294075"/>
              <a:gd name="connsiteY0" fmla="*/ 0 h 6534824"/>
              <a:gd name="connsiteX1" fmla="*/ 15162147 w 16294075"/>
              <a:gd name="connsiteY1" fmla="*/ 0 h 6534824"/>
              <a:gd name="connsiteX2" fmla="*/ 15164091 w 16294075"/>
              <a:gd name="connsiteY2" fmla="*/ 0 h 6534824"/>
              <a:gd name="connsiteX3" fmla="*/ 15164091 w 16294075"/>
              <a:gd name="connsiteY3" fmla="*/ 99 h 6534824"/>
              <a:gd name="connsiteX4" fmla="*/ 15277875 w 16294075"/>
              <a:gd name="connsiteY4" fmla="*/ 5844 h 6534824"/>
              <a:gd name="connsiteX5" fmla="*/ 16271079 w 16294075"/>
              <a:gd name="connsiteY5" fmla="*/ 903810 h 6534824"/>
              <a:gd name="connsiteX6" fmla="*/ 16293325 w 16294075"/>
              <a:gd name="connsiteY6" fmla="*/ 1124488 h 6534824"/>
              <a:gd name="connsiteX7" fmla="*/ 16294073 w 16294075"/>
              <a:gd name="connsiteY7" fmla="*/ 1124488 h 6534824"/>
              <a:gd name="connsiteX8" fmla="*/ 16294073 w 16294075"/>
              <a:gd name="connsiteY8" fmla="*/ 1131915 h 6534824"/>
              <a:gd name="connsiteX9" fmla="*/ 16294075 w 16294075"/>
              <a:gd name="connsiteY9" fmla="*/ 1131934 h 6534824"/>
              <a:gd name="connsiteX10" fmla="*/ 16294073 w 16294075"/>
              <a:gd name="connsiteY10" fmla="*/ 1131953 h 6534824"/>
              <a:gd name="connsiteX11" fmla="*/ 16294073 w 16294075"/>
              <a:gd name="connsiteY11" fmla="*/ 6534823 h 6534824"/>
              <a:gd name="connsiteX12" fmla="*/ 1131956 w 16294075"/>
              <a:gd name="connsiteY12" fmla="*/ 6534823 h 6534824"/>
              <a:gd name="connsiteX13" fmla="*/ 1131935 w 16294075"/>
              <a:gd name="connsiteY13" fmla="*/ 6534824 h 6534824"/>
              <a:gd name="connsiteX14" fmla="*/ 1131913 w 16294075"/>
              <a:gd name="connsiteY14" fmla="*/ 6534823 h 6534824"/>
              <a:gd name="connsiteX15" fmla="*/ 1082480 w 16294075"/>
              <a:gd name="connsiteY15" fmla="*/ 6534823 h 6534824"/>
              <a:gd name="connsiteX16" fmla="*/ 1082480 w 16294075"/>
              <a:gd name="connsiteY16" fmla="*/ 6532327 h 6534824"/>
              <a:gd name="connsiteX17" fmla="*/ 1016201 w 16294075"/>
              <a:gd name="connsiteY17" fmla="*/ 6528980 h 6534824"/>
              <a:gd name="connsiteX18" fmla="*/ 22997 w 16294075"/>
              <a:gd name="connsiteY18" fmla="*/ 5631015 h 6534824"/>
              <a:gd name="connsiteX19" fmla="*/ 5814 w 16294075"/>
              <a:gd name="connsiteY19" fmla="*/ 5460562 h 6534824"/>
              <a:gd name="connsiteX20" fmla="*/ 1 w 16294075"/>
              <a:gd name="connsiteY20" fmla="*/ 5460562 h 6534824"/>
              <a:gd name="connsiteX21" fmla="*/ 1 w 16294075"/>
              <a:gd name="connsiteY21" fmla="*/ 5402893 h 6534824"/>
              <a:gd name="connsiteX22" fmla="*/ 0 w 16294075"/>
              <a:gd name="connsiteY22" fmla="*/ 5402890 h 6534824"/>
              <a:gd name="connsiteX23" fmla="*/ 1 w 16294075"/>
              <a:gd name="connsiteY23" fmla="*/ 5402888 h 6534824"/>
              <a:gd name="connsiteX24" fmla="*/ 1 w 16294075"/>
              <a:gd name="connsiteY24" fmla="*/ 0 h 6534824"/>
              <a:gd name="connsiteX25" fmla="*/ 15162135 w 16294075"/>
              <a:gd name="connsiteY25" fmla="*/ 0 h 653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94075" h="6534824">
                <a:moveTo>
                  <a:pt x="15162141" y="0"/>
                </a:moveTo>
                <a:lnTo>
                  <a:pt x="15162147" y="0"/>
                </a:lnTo>
                <a:lnTo>
                  <a:pt x="15164091" y="0"/>
                </a:lnTo>
                <a:lnTo>
                  <a:pt x="15164091" y="99"/>
                </a:lnTo>
                <a:lnTo>
                  <a:pt x="15277875" y="5844"/>
                </a:lnTo>
                <a:cubicBezTo>
                  <a:pt x="15772555" y="56082"/>
                  <a:pt x="16173069" y="424850"/>
                  <a:pt x="16271079" y="903810"/>
                </a:cubicBezTo>
                <a:lnTo>
                  <a:pt x="16293325" y="1124488"/>
                </a:lnTo>
                <a:lnTo>
                  <a:pt x="16294073" y="1124488"/>
                </a:lnTo>
                <a:lnTo>
                  <a:pt x="16294073" y="1131915"/>
                </a:lnTo>
                <a:lnTo>
                  <a:pt x="16294075" y="1131934"/>
                </a:lnTo>
                <a:lnTo>
                  <a:pt x="16294073" y="1131953"/>
                </a:lnTo>
                <a:lnTo>
                  <a:pt x="16294073" y="6534823"/>
                </a:lnTo>
                <a:lnTo>
                  <a:pt x="1131956" y="6534823"/>
                </a:lnTo>
                <a:lnTo>
                  <a:pt x="1131935" y="6534824"/>
                </a:lnTo>
                <a:lnTo>
                  <a:pt x="1131913" y="6534823"/>
                </a:lnTo>
                <a:lnTo>
                  <a:pt x="1082480" y="6534823"/>
                </a:lnTo>
                <a:lnTo>
                  <a:pt x="1082480" y="6532327"/>
                </a:lnTo>
                <a:lnTo>
                  <a:pt x="1016201" y="6528980"/>
                </a:lnTo>
                <a:cubicBezTo>
                  <a:pt x="521521" y="6478743"/>
                  <a:pt x="121007" y="6109975"/>
                  <a:pt x="22997" y="5631015"/>
                </a:cubicBezTo>
                <a:lnTo>
                  <a:pt x="5814" y="5460562"/>
                </a:lnTo>
                <a:lnTo>
                  <a:pt x="1" y="5460562"/>
                </a:lnTo>
                <a:lnTo>
                  <a:pt x="1" y="5402893"/>
                </a:lnTo>
                <a:lnTo>
                  <a:pt x="0" y="5402890"/>
                </a:lnTo>
                <a:lnTo>
                  <a:pt x="1" y="5402888"/>
                </a:lnTo>
                <a:lnTo>
                  <a:pt x="1" y="0"/>
                </a:lnTo>
                <a:lnTo>
                  <a:pt x="15162135" y="0"/>
                </a:lnTo>
                <a:close/>
              </a:path>
            </a:pathLst>
          </a:cu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Rounded Corners 7">
            <a:extLst>
              <a:ext uri="{FF2B5EF4-FFF2-40B4-BE49-F238E27FC236}">
                <a16:creationId xmlns:a16="http://schemas.microsoft.com/office/drawing/2014/main" id="{570C47AB-64FB-486A-6F50-4F69A2756A4D}"/>
              </a:ext>
            </a:extLst>
          </p:cNvPr>
          <p:cNvSpPr/>
          <p:nvPr/>
        </p:nvSpPr>
        <p:spPr>
          <a:xfrm>
            <a:off x="1595833" y="3575621"/>
            <a:ext cx="3589530" cy="4272635"/>
          </a:xfrm>
          <a:prstGeom prst="roundRect">
            <a:avLst/>
          </a:prstGeom>
          <a:noFill/>
          <a:ln w="28575" cap="flat" cmpd="sng" algn="ctr">
            <a:solidFill>
              <a:srgbClr val="00B0F0"/>
            </a:solidFill>
            <a:prstDash val="solid"/>
            <a:miter lim="800000"/>
          </a:ln>
          <a:effectLst/>
        </p:spPr>
        <p:txBody>
          <a:bodyPr lIns="81000" tIns="81000" rIns="81000" bIns="81000" rtlCol="0" anchor="ctr" anchorCtr="0"/>
          <a:lstStyle/>
          <a:p>
            <a:pPr marR="0" lvl="0" algn="ctr" fontAlgn="auto">
              <a:lnSpc>
                <a:spcPct val="90000"/>
              </a:lnSpc>
              <a:spcBef>
                <a:spcPts val="0"/>
              </a:spcBef>
              <a:spcAft>
                <a:spcPts val="0"/>
              </a:spcAft>
              <a:buClrTx/>
              <a:buSzTx/>
              <a:tabLst/>
              <a:defRPr/>
            </a:pPr>
            <a:r>
              <a:rPr lang="en-GB" sz="2800" b="1" dirty="0">
                <a:solidFill>
                  <a:srgbClr val="002459"/>
                </a:solidFill>
                <a:cs typeface="Calibri (MS) Bold" panose="020B0604020202020204" charset="0"/>
              </a:rPr>
              <a:t>Simpler, focused Group</a:t>
            </a:r>
          </a:p>
        </p:txBody>
      </p:sp>
      <p:sp>
        <p:nvSpPr>
          <p:cNvPr id="10" name="Rectangle: Rounded Corners 9">
            <a:extLst>
              <a:ext uri="{FF2B5EF4-FFF2-40B4-BE49-F238E27FC236}">
                <a16:creationId xmlns:a16="http://schemas.microsoft.com/office/drawing/2014/main" id="{625EADAA-CEC4-7F4A-5A4B-8057A62BDCC9}"/>
              </a:ext>
            </a:extLst>
          </p:cNvPr>
          <p:cNvSpPr/>
          <p:nvPr/>
        </p:nvSpPr>
        <p:spPr>
          <a:xfrm>
            <a:off x="5438519" y="3557932"/>
            <a:ext cx="3589530" cy="4272635"/>
          </a:xfrm>
          <a:prstGeom prst="roundRect">
            <a:avLst/>
          </a:prstGeom>
          <a:noFill/>
          <a:ln w="28575" cap="flat" cmpd="sng" algn="ctr">
            <a:solidFill>
              <a:srgbClr val="00B0F0"/>
            </a:solidFill>
            <a:prstDash val="solid"/>
            <a:miter lim="800000"/>
          </a:ln>
          <a:effectLst/>
        </p:spPr>
        <p:txBody>
          <a:bodyPr lIns="81000" tIns="81000" rIns="81000" bIns="81000" rtlCol="0" anchor="ctr" anchorCtr="0"/>
          <a:lstStyle/>
          <a:p>
            <a:pPr algn="ctr">
              <a:lnSpc>
                <a:spcPct val="90000"/>
              </a:lnSpc>
              <a:defRPr/>
            </a:pPr>
            <a:r>
              <a:rPr lang="en-GB" sz="2800" b="1" dirty="0">
                <a:solidFill>
                  <a:srgbClr val="002459"/>
                </a:solidFill>
                <a:cs typeface="Calibri (MS) Bold" panose="020B0604020202020204" charset="0"/>
              </a:rPr>
              <a:t>Capital-light, resilient business model</a:t>
            </a:r>
          </a:p>
        </p:txBody>
      </p:sp>
      <p:sp>
        <p:nvSpPr>
          <p:cNvPr id="11" name="Rectangle: Rounded Corners 10">
            <a:extLst>
              <a:ext uri="{FF2B5EF4-FFF2-40B4-BE49-F238E27FC236}">
                <a16:creationId xmlns:a16="http://schemas.microsoft.com/office/drawing/2014/main" id="{3E49CA5E-1910-E370-45BE-8D90B1535AB0}"/>
              </a:ext>
            </a:extLst>
          </p:cNvPr>
          <p:cNvSpPr/>
          <p:nvPr/>
        </p:nvSpPr>
        <p:spPr>
          <a:xfrm>
            <a:off x="9281205" y="3575622"/>
            <a:ext cx="3589530" cy="4272635"/>
          </a:xfrm>
          <a:prstGeom prst="roundRect">
            <a:avLst/>
          </a:prstGeom>
          <a:noFill/>
          <a:ln w="28575" cap="flat" cmpd="sng" algn="ctr">
            <a:solidFill>
              <a:srgbClr val="00B0F0"/>
            </a:solidFill>
            <a:prstDash val="solid"/>
            <a:miter lim="800000"/>
          </a:ln>
          <a:effectLst/>
        </p:spPr>
        <p:txBody>
          <a:bodyPr lIns="81000" tIns="81000" rIns="81000" bIns="81000" rtlCol="0" anchor="ctr" anchorCtr="0"/>
          <a:lstStyle/>
          <a:p>
            <a:pPr marR="0" lvl="0" algn="ctr" fontAlgn="auto">
              <a:lnSpc>
                <a:spcPct val="90000"/>
              </a:lnSpc>
              <a:spcBef>
                <a:spcPts val="0"/>
              </a:spcBef>
              <a:spcAft>
                <a:spcPts val="0"/>
              </a:spcAft>
              <a:buClrTx/>
              <a:buSzTx/>
              <a:tabLst/>
              <a:defRPr/>
            </a:pPr>
            <a:r>
              <a:rPr lang="en-GB" sz="2800" b="1" dirty="0">
                <a:solidFill>
                  <a:srgbClr val="002459"/>
                </a:solidFill>
                <a:cs typeface="Calibri (MS) Bold" panose="020B0604020202020204" charset="0"/>
              </a:rPr>
              <a:t>Financial strength, with disciplined investment</a:t>
            </a:r>
          </a:p>
        </p:txBody>
      </p:sp>
      <p:sp>
        <p:nvSpPr>
          <p:cNvPr id="14" name="Rectangle: Rounded Corners 13">
            <a:extLst>
              <a:ext uri="{FF2B5EF4-FFF2-40B4-BE49-F238E27FC236}">
                <a16:creationId xmlns:a16="http://schemas.microsoft.com/office/drawing/2014/main" id="{70606786-5431-E6C9-42A0-8ABBB32D530B}"/>
              </a:ext>
            </a:extLst>
          </p:cNvPr>
          <p:cNvSpPr/>
          <p:nvPr/>
        </p:nvSpPr>
        <p:spPr>
          <a:xfrm>
            <a:off x="13123891" y="3575621"/>
            <a:ext cx="3589530" cy="4272635"/>
          </a:xfrm>
          <a:prstGeom prst="roundRect">
            <a:avLst/>
          </a:prstGeom>
          <a:noFill/>
          <a:ln w="28575" cap="flat" cmpd="sng" algn="ctr">
            <a:solidFill>
              <a:srgbClr val="00B0F0"/>
            </a:solidFill>
            <a:prstDash val="solid"/>
            <a:miter lim="800000"/>
          </a:ln>
          <a:effectLst/>
        </p:spPr>
        <p:txBody>
          <a:bodyPr lIns="81000" tIns="81000" rIns="81000" bIns="81000" rtlCol="0" anchor="ctr" anchorCtr="0"/>
          <a:lstStyle/>
          <a:p>
            <a:pPr algn="ctr">
              <a:lnSpc>
                <a:spcPct val="90000"/>
              </a:lnSpc>
              <a:defRPr/>
            </a:pPr>
            <a:r>
              <a:rPr lang="en-GB" sz="2800" b="1" dirty="0">
                <a:solidFill>
                  <a:srgbClr val="002459"/>
                </a:solidFill>
                <a:cs typeface="Calibri (MS) Bold" panose="020B0604020202020204" charset="0"/>
              </a:rPr>
              <a:t>Scale and presence in attractive markets</a:t>
            </a:r>
          </a:p>
        </p:txBody>
      </p:sp>
    </p:spTree>
    <p:extLst>
      <p:ext uri="{BB962C8B-B14F-4D97-AF65-F5344CB8AC3E}">
        <p14:creationId xmlns:p14="http://schemas.microsoft.com/office/powerpoint/2010/main" val="298170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F1CDE-272E-D204-8918-08E1E6D1A54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C3E9749-FFD8-DD4C-6BF1-2EB910D46931}"/>
              </a:ext>
            </a:extLst>
          </p:cNvPr>
          <p:cNvSpPr txBox="1"/>
          <p:nvPr/>
        </p:nvSpPr>
        <p:spPr>
          <a:xfrm>
            <a:off x="1028699" y="835324"/>
            <a:ext cx="15191349" cy="505523"/>
          </a:xfrm>
          <a:prstGeom prst="rect">
            <a:avLst/>
          </a:prstGeom>
        </p:spPr>
        <p:txBody>
          <a:bodyPr wrap="square" lIns="0" tIns="0" rIns="0" bIns="0" rtlCol="0" anchor="t">
            <a:spAutoFit/>
          </a:bodyPr>
          <a:lstStyle/>
          <a:p>
            <a:pPr algn="l">
              <a:lnSpc>
                <a:spcPts val="4200"/>
              </a:lnSpc>
            </a:pPr>
            <a:r>
              <a:rPr lang="en-GB" sz="3000" dirty="0">
                <a:solidFill>
                  <a:schemeClr val="bg1"/>
                </a:solidFill>
                <a:latin typeface="Calibri (MS) Light"/>
                <a:ea typeface="Calibri (MS) Light"/>
                <a:cs typeface="Calibri (MS) Light"/>
                <a:sym typeface="Calibri (MS) Light"/>
              </a:rPr>
              <a:t>2024 | Significant recovery in profitability and operating cash flow, dividend maintained</a:t>
            </a:r>
            <a:endParaRPr lang="en-US" sz="3000" dirty="0">
              <a:solidFill>
                <a:schemeClr val="bg1"/>
              </a:solidFill>
              <a:latin typeface="Calibri (MS) Light"/>
              <a:ea typeface="Calibri (MS) Light"/>
              <a:cs typeface="Calibri (MS) Light"/>
              <a:sym typeface="Calibri (MS) Light"/>
            </a:endParaRPr>
          </a:p>
        </p:txBody>
      </p:sp>
      <p:graphicFrame>
        <p:nvGraphicFramePr>
          <p:cNvPr id="10" name="Chart 9">
            <a:extLst>
              <a:ext uri="{FF2B5EF4-FFF2-40B4-BE49-F238E27FC236}">
                <a16:creationId xmlns:a16="http://schemas.microsoft.com/office/drawing/2014/main" id="{5BA88B47-585E-A354-5B66-F4172E0EB455}"/>
              </a:ext>
            </a:extLst>
          </p:cNvPr>
          <p:cNvGraphicFramePr/>
          <p:nvPr/>
        </p:nvGraphicFramePr>
        <p:xfrm>
          <a:off x="1169379" y="3024479"/>
          <a:ext cx="7570871" cy="2590791"/>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a:extLst>
              <a:ext uri="{FF2B5EF4-FFF2-40B4-BE49-F238E27FC236}">
                <a16:creationId xmlns:a16="http://schemas.microsoft.com/office/drawing/2014/main" id="{89309ADC-E992-9F54-AF38-ADD818BCAE61}"/>
              </a:ext>
            </a:extLst>
          </p:cNvPr>
          <p:cNvCxnSpPr>
            <a:cxnSpLocks/>
          </p:cNvCxnSpPr>
          <p:nvPr/>
        </p:nvCxnSpPr>
        <p:spPr>
          <a:xfrm>
            <a:off x="6818002" y="4197991"/>
            <a:ext cx="918460" cy="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10D608C-D621-2473-749C-C384635F71B7}"/>
              </a:ext>
            </a:extLst>
          </p:cNvPr>
          <p:cNvSpPr txBox="1"/>
          <p:nvPr/>
        </p:nvSpPr>
        <p:spPr>
          <a:xfrm>
            <a:off x="6715789" y="4262290"/>
            <a:ext cx="1103484" cy="461665"/>
          </a:xfrm>
          <a:prstGeom prst="rect">
            <a:avLst/>
          </a:prstGeom>
          <a:noFill/>
        </p:spPr>
        <p:txBody>
          <a:bodyPr wrap="square" rtlCol="0">
            <a:spAutoFit/>
          </a:bodyPr>
          <a:lstStyle/>
          <a:p>
            <a:pPr algn="ctr"/>
            <a:r>
              <a:rPr lang="en-GB" sz="2400">
                <a:solidFill>
                  <a:schemeClr val="bg1"/>
                </a:solidFill>
              </a:rPr>
              <a:t>+20%</a:t>
            </a:r>
          </a:p>
        </p:txBody>
      </p:sp>
      <p:sp>
        <p:nvSpPr>
          <p:cNvPr id="16" name="TextBox 15">
            <a:extLst>
              <a:ext uri="{FF2B5EF4-FFF2-40B4-BE49-F238E27FC236}">
                <a16:creationId xmlns:a16="http://schemas.microsoft.com/office/drawing/2014/main" id="{789766E8-7A38-E756-3533-6DB8688DB242}"/>
              </a:ext>
            </a:extLst>
          </p:cNvPr>
          <p:cNvSpPr txBox="1"/>
          <p:nvPr/>
        </p:nvSpPr>
        <p:spPr>
          <a:xfrm>
            <a:off x="1155312" y="2467860"/>
            <a:ext cx="3701268" cy="461665"/>
          </a:xfrm>
          <a:prstGeom prst="rect">
            <a:avLst/>
          </a:prstGeom>
          <a:noFill/>
        </p:spPr>
        <p:txBody>
          <a:bodyPr wrap="square" rtlCol="0">
            <a:spAutoFit/>
          </a:bodyPr>
          <a:lstStyle/>
          <a:p>
            <a:r>
              <a:rPr lang="en-GB" sz="2400">
                <a:solidFill>
                  <a:schemeClr val="bg1"/>
                </a:solidFill>
              </a:rPr>
              <a:t>Group Revenue (£m)</a:t>
            </a:r>
          </a:p>
        </p:txBody>
      </p:sp>
      <p:graphicFrame>
        <p:nvGraphicFramePr>
          <p:cNvPr id="18" name="Chart 17">
            <a:extLst>
              <a:ext uri="{FF2B5EF4-FFF2-40B4-BE49-F238E27FC236}">
                <a16:creationId xmlns:a16="http://schemas.microsoft.com/office/drawing/2014/main" id="{CF05F4FB-A991-CD67-3550-03EEBAE718C4}"/>
              </a:ext>
            </a:extLst>
          </p:cNvPr>
          <p:cNvGraphicFramePr/>
          <p:nvPr/>
        </p:nvGraphicFramePr>
        <p:xfrm>
          <a:off x="10014346" y="3024479"/>
          <a:ext cx="7570871" cy="2590791"/>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Arrow Connector 18">
            <a:extLst>
              <a:ext uri="{FF2B5EF4-FFF2-40B4-BE49-F238E27FC236}">
                <a16:creationId xmlns:a16="http://schemas.microsoft.com/office/drawing/2014/main" id="{F2453AEE-F18D-D6CA-4142-4510A06DDFC8}"/>
              </a:ext>
            </a:extLst>
          </p:cNvPr>
          <p:cNvCxnSpPr>
            <a:cxnSpLocks/>
          </p:cNvCxnSpPr>
          <p:nvPr/>
        </p:nvCxnSpPr>
        <p:spPr>
          <a:xfrm>
            <a:off x="13293971" y="4197992"/>
            <a:ext cx="369615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D547DA5-18F0-983D-1F52-3CE310CA48C0}"/>
              </a:ext>
            </a:extLst>
          </p:cNvPr>
          <p:cNvSpPr txBox="1"/>
          <p:nvPr/>
        </p:nvSpPr>
        <p:spPr>
          <a:xfrm>
            <a:off x="16062928" y="4296147"/>
            <a:ext cx="1103484" cy="461665"/>
          </a:xfrm>
          <a:prstGeom prst="rect">
            <a:avLst/>
          </a:prstGeom>
          <a:noFill/>
        </p:spPr>
        <p:txBody>
          <a:bodyPr wrap="square" rtlCol="0">
            <a:spAutoFit/>
          </a:bodyPr>
          <a:lstStyle/>
          <a:p>
            <a:pPr algn="ctr"/>
            <a:r>
              <a:rPr lang="en-GB" sz="2400">
                <a:solidFill>
                  <a:schemeClr val="bg1"/>
                </a:solidFill>
              </a:rPr>
              <a:t>+169%</a:t>
            </a:r>
          </a:p>
        </p:txBody>
      </p:sp>
      <p:sp>
        <p:nvSpPr>
          <p:cNvPr id="21" name="TextBox 20">
            <a:extLst>
              <a:ext uri="{FF2B5EF4-FFF2-40B4-BE49-F238E27FC236}">
                <a16:creationId xmlns:a16="http://schemas.microsoft.com/office/drawing/2014/main" id="{13C53B57-642A-9DE0-179F-1BA094A04DF3}"/>
              </a:ext>
            </a:extLst>
          </p:cNvPr>
          <p:cNvSpPr txBox="1"/>
          <p:nvPr/>
        </p:nvSpPr>
        <p:spPr>
          <a:xfrm>
            <a:off x="10014346" y="2467860"/>
            <a:ext cx="6975775" cy="461665"/>
          </a:xfrm>
          <a:prstGeom prst="rect">
            <a:avLst/>
          </a:prstGeom>
          <a:noFill/>
        </p:spPr>
        <p:txBody>
          <a:bodyPr wrap="square" rtlCol="0">
            <a:spAutoFit/>
          </a:bodyPr>
          <a:lstStyle/>
          <a:p>
            <a:r>
              <a:rPr lang="en-GB" sz="2400">
                <a:solidFill>
                  <a:schemeClr val="bg1"/>
                </a:solidFill>
              </a:rPr>
              <a:t>Group Underlying Operating Profit (£m) | Margin (%)</a:t>
            </a:r>
          </a:p>
        </p:txBody>
      </p:sp>
      <p:sp>
        <p:nvSpPr>
          <p:cNvPr id="9" name="Freeform 7">
            <a:extLst>
              <a:ext uri="{FF2B5EF4-FFF2-40B4-BE49-F238E27FC236}">
                <a16:creationId xmlns:a16="http://schemas.microsoft.com/office/drawing/2014/main" id="{C21056F7-362E-19B3-9F94-44682344CF09}"/>
              </a:ext>
            </a:extLst>
          </p:cNvPr>
          <p:cNvSpPr/>
          <p:nvPr/>
        </p:nvSpPr>
        <p:spPr>
          <a:xfrm>
            <a:off x="16519131" y="471445"/>
            <a:ext cx="1363309" cy="619614"/>
          </a:xfrm>
          <a:custGeom>
            <a:avLst/>
            <a:gdLst/>
            <a:ahLst/>
            <a:cxnLst/>
            <a:rect l="l" t="t" r="r" b="b"/>
            <a:pathLst>
              <a:path w="699886" h="318093">
                <a:moveTo>
                  <a:pt x="0" y="0"/>
                </a:moveTo>
                <a:lnTo>
                  <a:pt x="699886" y="0"/>
                </a:lnTo>
                <a:lnTo>
                  <a:pt x="699886" y="318093"/>
                </a:lnTo>
                <a:lnTo>
                  <a:pt x="0" y="318093"/>
                </a:lnTo>
                <a:lnTo>
                  <a:pt x="0" y="0"/>
                </a:lnTo>
                <a:close/>
              </a:path>
            </a:pathLst>
          </a:custGeom>
          <a:blipFill>
            <a:blip r:embed="rId4"/>
            <a:stretch>
              <a:fillRect/>
            </a:stretch>
          </a:blipFill>
        </p:spPr>
        <p:txBody>
          <a:bodyPr/>
          <a:lstStyle/>
          <a:p>
            <a:endParaRPr lang="en-GB"/>
          </a:p>
        </p:txBody>
      </p:sp>
      <p:sp>
        <p:nvSpPr>
          <p:cNvPr id="11" name="AutoShape 8">
            <a:extLst>
              <a:ext uri="{FF2B5EF4-FFF2-40B4-BE49-F238E27FC236}">
                <a16:creationId xmlns:a16="http://schemas.microsoft.com/office/drawing/2014/main" id="{14EC09E2-499F-2A4E-5E48-A239883A74B5}"/>
              </a:ext>
            </a:extLst>
          </p:cNvPr>
          <p:cNvSpPr/>
          <p:nvPr/>
        </p:nvSpPr>
        <p:spPr>
          <a:xfrm>
            <a:off x="0" y="1562504"/>
            <a:ext cx="18288000" cy="0"/>
          </a:xfrm>
          <a:prstGeom prst="line">
            <a:avLst/>
          </a:prstGeom>
          <a:ln w="19050" cap="flat">
            <a:solidFill>
              <a:srgbClr val="FFFFFF"/>
            </a:solidFill>
            <a:prstDash val="solid"/>
            <a:headEnd type="none" w="sm" len="sm"/>
            <a:tailEnd type="none" w="sm" len="sm"/>
          </a:ln>
        </p:spPr>
        <p:txBody>
          <a:bodyPr/>
          <a:lstStyle/>
          <a:p>
            <a:endParaRPr lang="en-GB"/>
          </a:p>
        </p:txBody>
      </p:sp>
      <p:sp>
        <p:nvSpPr>
          <p:cNvPr id="14" name="TextBox 13">
            <a:extLst>
              <a:ext uri="{FF2B5EF4-FFF2-40B4-BE49-F238E27FC236}">
                <a16:creationId xmlns:a16="http://schemas.microsoft.com/office/drawing/2014/main" id="{D88B2707-D579-FA32-E0DE-17A8B214FC48}"/>
              </a:ext>
            </a:extLst>
          </p:cNvPr>
          <p:cNvSpPr txBox="1"/>
          <p:nvPr/>
        </p:nvSpPr>
        <p:spPr>
          <a:xfrm>
            <a:off x="1155312" y="5818187"/>
            <a:ext cx="6286500" cy="461665"/>
          </a:xfrm>
          <a:prstGeom prst="rect">
            <a:avLst/>
          </a:prstGeom>
          <a:noFill/>
        </p:spPr>
        <p:txBody>
          <a:bodyPr wrap="square" rtlCol="0">
            <a:spAutoFit/>
          </a:bodyPr>
          <a:lstStyle/>
          <a:p>
            <a:r>
              <a:rPr lang="en-GB" sz="2400" dirty="0">
                <a:solidFill>
                  <a:schemeClr val="bg1"/>
                </a:solidFill>
              </a:rPr>
              <a:t>Operating Cash Flow (£m) | Conversion %</a:t>
            </a:r>
          </a:p>
        </p:txBody>
      </p:sp>
      <p:graphicFrame>
        <p:nvGraphicFramePr>
          <p:cNvPr id="17" name="Chart 16">
            <a:extLst>
              <a:ext uri="{FF2B5EF4-FFF2-40B4-BE49-F238E27FC236}">
                <a16:creationId xmlns:a16="http://schemas.microsoft.com/office/drawing/2014/main" id="{6A731E5B-6532-47D7-412C-0F7E2A75AE6B}"/>
              </a:ext>
            </a:extLst>
          </p:cNvPr>
          <p:cNvGraphicFramePr/>
          <p:nvPr/>
        </p:nvGraphicFramePr>
        <p:xfrm>
          <a:off x="1169379" y="6341407"/>
          <a:ext cx="6928025" cy="27146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81D3BD28-02C4-B154-F3DC-8CF961FFC7FF}"/>
              </a:ext>
            </a:extLst>
          </p:cNvPr>
          <p:cNvGraphicFramePr/>
          <p:nvPr/>
        </p:nvGraphicFramePr>
        <p:xfrm>
          <a:off x="10017106" y="6341407"/>
          <a:ext cx="6928025" cy="2714641"/>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583DB323-D630-42FA-6225-4A6A9B672E32}"/>
              </a:ext>
            </a:extLst>
          </p:cNvPr>
          <p:cNvSpPr txBox="1"/>
          <p:nvPr/>
        </p:nvSpPr>
        <p:spPr>
          <a:xfrm>
            <a:off x="10014346" y="5818187"/>
            <a:ext cx="5122491" cy="461665"/>
          </a:xfrm>
          <a:prstGeom prst="rect">
            <a:avLst/>
          </a:prstGeom>
          <a:noFill/>
        </p:spPr>
        <p:txBody>
          <a:bodyPr wrap="square" rtlCol="0">
            <a:spAutoFit/>
          </a:bodyPr>
          <a:lstStyle/>
          <a:p>
            <a:r>
              <a:rPr lang="en-GB" sz="2400">
                <a:solidFill>
                  <a:schemeClr val="bg1"/>
                </a:solidFill>
              </a:rPr>
              <a:t>FY Dividend (p)</a:t>
            </a:r>
          </a:p>
        </p:txBody>
      </p:sp>
      <p:sp>
        <p:nvSpPr>
          <p:cNvPr id="31" name="TextBox 4">
            <a:extLst>
              <a:ext uri="{FF2B5EF4-FFF2-40B4-BE49-F238E27FC236}">
                <a16:creationId xmlns:a16="http://schemas.microsoft.com/office/drawing/2014/main" id="{2C738C9C-6B69-2122-45E8-6CB4CB6B0B27}"/>
              </a:ext>
            </a:extLst>
          </p:cNvPr>
          <p:cNvSpPr txBox="1"/>
          <p:nvPr/>
        </p:nvSpPr>
        <p:spPr>
          <a:xfrm rot="16200000">
            <a:off x="4264844" y="6979143"/>
            <a:ext cx="461666" cy="1287580"/>
          </a:xfrm>
          <a:prstGeom prst="rect">
            <a:avLst/>
          </a:prstGeom>
        </p:spPr>
        <p:txBody>
          <a:bodyPr lIns="50800" tIns="50800" rIns="50800" bIns="50800" rtlCol="0" anchor="ctr"/>
          <a:lstStyle/>
          <a:p>
            <a:pPr algn="ctr">
              <a:lnSpc>
                <a:spcPts val="2020"/>
              </a:lnSpc>
            </a:pPr>
            <a:endParaRPr/>
          </a:p>
        </p:txBody>
      </p:sp>
      <p:sp>
        <p:nvSpPr>
          <p:cNvPr id="2" name="Slide Number Placeholder 3">
            <a:extLst>
              <a:ext uri="{FF2B5EF4-FFF2-40B4-BE49-F238E27FC236}">
                <a16:creationId xmlns:a16="http://schemas.microsoft.com/office/drawing/2014/main" id="{580969CA-D4E3-646A-7495-94845E4FDC5A}"/>
              </a:ext>
            </a:extLst>
          </p:cNvPr>
          <p:cNvSpPr>
            <a:spLocks noGrp="1"/>
          </p:cNvSpPr>
          <p:nvPr>
            <p:ph type="sldNum" sz="quarter" idx="4"/>
          </p:nvPr>
        </p:nvSpPr>
        <p:spPr>
          <a:xfrm>
            <a:off x="16097534" y="98797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3">
            <a:extLst>
              <a:ext uri="{FF2B5EF4-FFF2-40B4-BE49-F238E27FC236}">
                <a16:creationId xmlns:a16="http://schemas.microsoft.com/office/drawing/2014/main" id="{5CE938E7-3B3A-7F9F-F3C3-93638D1080F2}"/>
              </a:ext>
            </a:extLst>
          </p:cNvPr>
          <p:cNvSpPr txBox="1"/>
          <p:nvPr/>
        </p:nvSpPr>
        <p:spPr>
          <a:xfrm>
            <a:off x="13310013" y="1065990"/>
            <a:ext cx="4870259" cy="464871"/>
          </a:xfrm>
          <a:prstGeom prst="rect">
            <a:avLst/>
          </a:prstGeom>
        </p:spPr>
        <p:txBody>
          <a:bodyPr wrap="square" lIns="0" tIns="0" rIns="0" bIns="0" rtlCol="0" anchor="t">
            <a:spAutoFit/>
          </a:bodyPr>
          <a:lstStyle/>
          <a:p>
            <a:pPr algn="r">
              <a:lnSpc>
                <a:spcPts val="4200"/>
              </a:lnSpc>
            </a:pPr>
            <a:r>
              <a:rPr lang="en-GB" b="1" dirty="0">
                <a:solidFill>
                  <a:schemeClr val="bg1"/>
                </a:solidFill>
                <a:latin typeface="Calibri (MS) Light"/>
                <a:ea typeface="Calibri (MS) Light"/>
                <a:cs typeface="Calibri (MS) Light"/>
                <a:sym typeface="Calibri (MS) Light"/>
              </a:rPr>
              <a:t>Market Cap (at 18 Sep 2025): c.£300m</a:t>
            </a:r>
            <a:endParaRPr lang="en-US" b="1" dirty="0">
              <a:solidFill>
                <a:schemeClr val="bg1"/>
              </a:solidFill>
              <a:latin typeface="Calibri (MS) Light"/>
              <a:ea typeface="Calibri (MS) Light"/>
              <a:cs typeface="Calibri (MS) Light"/>
              <a:sym typeface="Calibri (MS) Light"/>
            </a:endParaRPr>
          </a:p>
        </p:txBody>
      </p:sp>
    </p:spTree>
    <p:extLst>
      <p:ext uri="{BB962C8B-B14F-4D97-AF65-F5344CB8AC3E}">
        <p14:creationId xmlns:p14="http://schemas.microsoft.com/office/powerpoint/2010/main" val="227200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27003-F82A-A6CD-3E7C-AD96B5620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35080-BF4A-161C-8934-9460EE872600}"/>
              </a:ext>
            </a:extLst>
          </p:cNvPr>
          <p:cNvSpPr>
            <a:spLocks noGrp="1"/>
          </p:cNvSpPr>
          <p:nvPr>
            <p:ph type="title"/>
          </p:nvPr>
        </p:nvSpPr>
        <p:spPr/>
        <p:txBody>
          <a:bodyPr/>
          <a:lstStyle/>
          <a:p>
            <a:r>
              <a:rPr lang="en-US" dirty="0"/>
              <a:t>Three Divisions each with leading market positions </a:t>
            </a:r>
          </a:p>
        </p:txBody>
      </p:sp>
      <p:sp>
        <p:nvSpPr>
          <p:cNvPr id="4" name="Slide Number Placeholder 3">
            <a:extLst>
              <a:ext uri="{FF2B5EF4-FFF2-40B4-BE49-F238E27FC236}">
                <a16:creationId xmlns:a16="http://schemas.microsoft.com/office/drawing/2014/main" id="{CFA6E0F3-847A-B320-7720-A94062702BD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Freeform: Shape 2">
            <a:extLst>
              <a:ext uri="{FF2B5EF4-FFF2-40B4-BE49-F238E27FC236}">
                <a16:creationId xmlns:a16="http://schemas.microsoft.com/office/drawing/2014/main" id="{84340DE8-98BC-E045-8FAD-C519AE003E2A}"/>
              </a:ext>
            </a:extLst>
          </p:cNvPr>
          <p:cNvSpPr/>
          <p:nvPr/>
        </p:nvSpPr>
        <p:spPr>
          <a:xfrm>
            <a:off x="1048256" y="2728686"/>
            <a:ext cx="16294075" cy="6162096"/>
          </a:xfrm>
          <a:custGeom>
            <a:avLst/>
            <a:gdLst>
              <a:gd name="connsiteX0" fmla="*/ 15162141 w 16294075"/>
              <a:gd name="connsiteY0" fmla="*/ 0 h 6534824"/>
              <a:gd name="connsiteX1" fmla="*/ 15162147 w 16294075"/>
              <a:gd name="connsiteY1" fmla="*/ 0 h 6534824"/>
              <a:gd name="connsiteX2" fmla="*/ 15164091 w 16294075"/>
              <a:gd name="connsiteY2" fmla="*/ 0 h 6534824"/>
              <a:gd name="connsiteX3" fmla="*/ 15164091 w 16294075"/>
              <a:gd name="connsiteY3" fmla="*/ 99 h 6534824"/>
              <a:gd name="connsiteX4" fmla="*/ 15277875 w 16294075"/>
              <a:gd name="connsiteY4" fmla="*/ 5844 h 6534824"/>
              <a:gd name="connsiteX5" fmla="*/ 16271079 w 16294075"/>
              <a:gd name="connsiteY5" fmla="*/ 903810 h 6534824"/>
              <a:gd name="connsiteX6" fmla="*/ 16293325 w 16294075"/>
              <a:gd name="connsiteY6" fmla="*/ 1124488 h 6534824"/>
              <a:gd name="connsiteX7" fmla="*/ 16294073 w 16294075"/>
              <a:gd name="connsiteY7" fmla="*/ 1124488 h 6534824"/>
              <a:gd name="connsiteX8" fmla="*/ 16294073 w 16294075"/>
              <a:gd name="connsiteY8" fmla="*/ 1131915 h 6534824"/>
              <a:gd name="connsiteX9" fmla="*/ 16294075 w 16294075"/>
              <a:gd name="connsiteY9" fmla="*/ 1131934 h 6534824"/>
              <a:gd name="connsiteX10" fmla="*/ 16294073 w 16294075"/>
              <a:gd name="connsiteY10" fmla="*/ 1131953 h 6534824"/>
              <a:gd name="connsiteX11" fmla="*/ 16294073 w 16294075"/>
              <a:gd name="connsiteY11" fmla="*/ 6534823 h 6534824"/>
              <a:gd name="connsiteX12" fmla="*/ 1131956 w 16294075"/>
              <a:gd name="connsiteY12" fmla="*/ 6534823 h 6534824"/>
              <a:gd name="connsiteX13" fmla="*/ 1131935 w 16294075"/>
              <a:gd name="connsiteY13" fmla="*/ 6534824 h 6534824"/>
              <a:gd name="connsiteX14" fmla="*/ 1131913 w 16294075"/>
              <a:gd name="connsiteY14" fmla="*/ 6534823 h 6534824"/>
              <a:gd name="connsiteX15" fmla="*/ 1082480 w 16294075"/>
              <a:gd name="connsiteY15" fmla="*/ 6534823 h 6534824"/>
              <a:gd name="connsiteX16" fmla="*/ 1082480 w 16294075"/>
              <a:gd name="connsiteY16" fmla="*/ 6532327 h 6534824"/>
              <a:gd name="connsiteX17" fmla="*/ 1016201 w 16294075"/>
              <a:gd name="connsiteY17" fmla="*/ 6528980 h 6534824"/>
              <a:gd name="connsiteX18" fmla="*/ 22997 w 16294075"/>
              <a:gd name="connsiteY18" fmla="*/ 5631015 h 6534824"/>
              <a:gd name="connsiteX19" fmla="*/ 5814 w 16294075"/>
              <a:gd name="connsiteY19" fmla="*/ 5460562 h 6534824"/>
              <a:gd name="connsiteX20" fmla="*/ 1 w 16294075"/>
              <a:gd name="connsiteY20" fmla="*/ 5460562 h 6534824"/>
              <a:gd name="connsiteX21" fmla="*/ 1 w 16294075"/>
              <a:gd name="connsiteY21" fmla="*/ 5402893 h 6534824"/>
              <a:gd name="connsiteX22" fmla="*/ 0 w 16294075"/>
              <a:gd name="connsiteY22" fmla="*/ 5402890 h 6534824"/>
              <a:gd name="connsiteX23" fmla="*/ 1 w 16294075"/>
              <a:gd name="connsiteY23" fmla="*/ 5402888 h 6534824"/>
              <a:gd name="connsiteX24" fmla="*/ 1 w 16294075"/>
              <a:gd name="connsiteY24" fmla="*/ 0 h 6534824"/>
              <a:gd name="connsiteX25" fmla="*/ 15162135 w 16294075"/>
              <a:gd name="connsiteY25" fmla="*/ 0 h 653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94075" h="6534824">
                <a:moveTo>
                  <a:pt x="15162141" y="0"/>
                </a:moveTo>
                <a:lnTo>
                  <a:pt x="15162147" y="0"/>
                </a:lnTo>
                <a:lnTo>
                  <a:pt x="15164091" y="0"/>
                </a:lnTo>
                <a:lnTo>
                  <a:pt x="15164091" y="99"/>
                </a:lnTo>
                <a:lnTo>
                  <a:pt x="15277875" y="5844"/>
                </a:lnTo>
                <a:cubicBezTo>
                  <a:pt x="15772555" y="56082"/>
                  <a:pt x="16173069" y="424850"/>
                  <a:pt x="16271079" y="903810"/>
                </a:cubicBezTo>
                <a:lnTo>
                  <a:pt x="16293325" y="1124488"/>
                </a:lnTo>
                <a:lnTo>
                  <a:pt x="16294073" y="1124488"/>
                </a:lnTo>
                <a:lnTo>
                  <a:pt x="16294073" y="1131915"/>
                </a:lnTo>
                <a:lnTo>
                  <a:pt x="16294075" y="1131934"/>
                </a:lnTo>
                <a:lnTo>
                  <a:pt x="16294073" y="1131953"/>
                </a:lnTo>
                <a:lnTo>
                  <a:pt x="16294073" y="6534823"/>
                </a:lnTo>
                <a:lnTo>
                  <a:pt x="1131956" y="6534823"/>
                </a:lnTo>
                <a:lnTo>
                  <a:pt x="1131935" y="6534824"/>
                </a:lnTo>
                <a:lnTo>
                  <a:pt x="1131913" y="6534823"/>
                </a:lnTo>
                <a:lnTo>
                  <a:pt x="1082480" y="6534823"/>
                </a:lnTo>
                <a:lnTo>
                  <a:pt x="1082480" y="6532327"/>
                </a:lnTo>
                <a:lnTo>
                  <a:pt x="1016201" y="6528980"/>
                </a:lnTo>
                <a:cubicBezTo>
                  <a:pt x="521521" y="6478743"/>
                  <a:pt x="121007" y="6109975"/>
                  <a:pt x="22997" y="5631015"/>
                </a:cubicBezTo>
                <a:lnTo>
                  <a:pt x="5814" y="5460562"/>
                </a:lnTo>
                <a:lnTo>
                  <a:pt x="1" y="5460562"/>
                </a:lnTo>
                <a:lnTo>
                  <a:pt x="1" y="5402893"/>
                </a:lnTo>
                <a:lnTo>
                  <a:pt x="0" y="5402890"/>
                </a:lnTo>
                <a:lnTo>
                  <a:pt x="1" y="5402888"/>
                </a:lnTo>
                <a:lnTo>
                  <a:pt x="1" y="0"/>
                </a:lnTo>
                <a:lnTo>
                  <a:pt x="15162135" y="0"/>
                </a:lnTo>
                <a:close/>
              </a:path>
            </a:pathLst>
          </a:cu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Freeform: Shape 4">
            <a:extLst>
              <a:ext uri="{FF2B5EF4-FFF2-40B4-BE49-F238E27FC236}">
                <a16:creationId xmlns:a16="http://schemas.microsoft.com/office/drawing/2014/main" id="{0BA1F94F-B567-50F1-1ADE-9351D07734C1}"/>
              </a:ext>
            </a:extLst>
          </p:cNvPr>
          <p:cNvSpPr/>
          <p:nvPr/>
        </p:nvSpPr>
        <p:spPr>
          <a:xfrm>
            <a:off x="1681851" y="3504978"/>
            <a:ext cx="4524502" cy="752332"/>
          </a:xfrm>
          <a:custGeom>
            <a:avLst/>
            <a:gdLst>
              <a:gd name="connsiteX0" fmla="*/ 0 w 4524502"/>
              <a:gd name="connsiteY0" fmla="*/ 0 h 752332"/>
              <a:gd name="connsiteX1" fmla="*/ 4159502 w 4524502"/>
              <a:gd name="connsiteY1" fmla="*/ 0 h 752332"/>
              <a:gd name="connsiteX2" fmla="*/ 4524502 w 4524502"/>
              <a:gd name="connsiteY2" fmla="*/ 365000 h 752332"/>
              <a:gd name="connsiteX3" fmla="*/ 4522583 w 4524502"/>
              <a:gd name="connsiteY3" fmla="*/ 374507 h 752332"/>
              <a:gd name="connsiteX4" fmla="*/ 4524502 w 4524502"/>
              <a:gd name="connsiteY4" fmla="*/ 374507 h 752332"/>
              <a:gd name="connsiteX5" fmla="*/ 4524502 w 4524502"/>
              <a:gd name="connsiteY5" fmla="*/ 752332 h 752332"/>
              <a:gd name="connsiteX6" fmla="*/ 372620 w 4524502"/>
              <a:gd name="connsiteY6" fmla="*/ 752332 h 752332"/>
              <a:gd name="connsiteX7" fmla="*/ 372620 w 4524502"/>
              <a:gd name="connsiteY7" fmla="*/ 751564 h 752332"/>
              <a:gd name="connsiteX8" fmla="*/ 365000 w 4524502"/>
              <a:gd name="connsiteY8" fmla="*/ 752332 h 752332"/>
              <a:gd name="connsiteX9" fmla="*/ 0 w 4524502"/>
              <a:gd name="connsiteY9" fmla="*/ 387332 h 752332"/>
              <a:gd name="connsiteX10" fmla="*/ 1919 w 4524502"/>
              <a:gd name="connsiteY10" fmla="*/ 377825 h 752332"/>
              <a:gd name="connsiteX11" fmla="*/ 0 w 4524502"/>
              <a:gd name="connsiteY11" fmla="*/ 377825 h 75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502" h="752332">
                <a:moveTo>
                  <a:pt x="0" y="0"/>
                </a:moveTo>
                <a:lnTo>
                  <a:pt x="4159502" y="0"/>
                </a:lnTo>
                <a:cubicBezTo>
                  <a:pt x="4361086" y="0"/>
                  <a:pt x="4524502" y="163416"/>
                  <a:pt x="4524502" y="365000"/>
                </a:cubicBezTo>
                <a:lnTo>
                  <a:pt x="4522583" y="374507"/>
                </a:lnTo>
                <a:lnTo>
                  <a:pt x="4524502" y="374507"/>
                </a:lnTo>
                <a:lnTo>
                  <a:pt x="4524502" y="752332"/>
                </a:lnTo>
                <a:lnTo>
                  <a:pt x="372620" y="752332"/>
                </a:lnTo>
                <a:lnTo>
                  <a:pt x="372620" y="751564"/>
                </a:lnTo>
                <a:lnTo>
                  <a:pt x="365000" y="752332"/>
                </a:lnTo>
                <a:cubicBezTo>
                  <a:pt x="163416" y="752332"/>
                  <a:pt x="0" y="588916"/>
                  <a:pt x="0" y="387332"/>
                </a:cubicBezTo>
                <a:lnTo>
                  <a:pt x="1919" y="377825"/>
                </a:lnTo>
                <a:lnTo>
                  <a:pt x="0" y="377825"/>
                </a:lnTo>
                <a:close/>
              </a:path>
            </a:pathLst>
          </a:custGeom>
          <a:solidFill>
            <a:srgbClr val="5731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a:solidFill>
                  <a:schemeClr val="bg1"/>
                </a:solidFill>
                <a:latin typeface="Calibri (MS) Bold"/>
                <a:ea typeface="Calibri (MS) Bold"/>
                <a:cs typeface="Calibri (MS) Bold"/>
                <a:sym typeface="Calibri (MS) Bold"/>
              </a:rPr>
              <a:t>FINANCIAL SERVICES</a:t>
            </a:r>
            <a:endParaRPr lang="en-GB" sz="2000"/>
          </a:p>
        </p:txBody>
      </p:sp>
      <p:sp>
        <p:nvSpPr>
          <p:cNvPr id="7" name="Freeform: Shape 6">
            <a:extLst>
              <a:ext uri="{FF2B5EF4-FFF2-40B4-BE49-F238E27FC236}">
                <a16:creationId xmlns:a16="http://schemas.microsoft.com/office/drawing/2014/main" id="{305034A6-867A-9A0C-4D78-DAF869937761}"/>
              </a:ext>
            </a:extLst>
          </p:cNvPr>
          <p:cNvSpPr/>
          <p:nvPr/>
        </p:nvSpPr>
        <p:spPr>
          <a:xfrm>
            <a:off x="6877557" y="3504978"/>
            <a:ext cx="4524502" cy="752332"/>
          </a:xfrm>
          <a:custGeom>
            <a:avLst/>
            <a:gdLst>
              <a:gd name="connsiteX0" fmla="*/ 0 w 4524502"/>
              <a:gd name="connsiteY0" fmla="*/ 0 h 752332"/>
              <a:gd name="connsiteX1" fmla="*/ 4159502 w 4524502"/>
              <a:gd name="connsiteY1" fmla="*/ 0 h 752332"/>
              <a:gd name="connsiteX2" fmla="*/ 4524502 w 4524502"/>
              <a:gd name="connsiteY2" fmla="*/ 365000 h 752332"/>
              <a:gd name="connsiteX3" fmla="*/ 4522583 w 4524502"/>
              <a:gd name="connsiteY3" fmla="*/ 374507 h 752332"/>
              <a:gd name="connsiteX4" fmla="*/ 4524502 w 4524502"/>
              <a:gd name="connsiteY4" fmla="*/ 374507 h 752332"/>
              <a:gd name="connsiteX5" fmla="*/ 4524502 w 4524502"/>
              <a:gd name="connsiteY5" fmla="*/ 752332 h 752332"/>
              <a:gd name="connsiteX6" fmla="*/ 372620 w 4524502"/>
              <a:gd name="connsiteY6" fmla="*/ 752332 h 752332"/>
              <a:gd name="connsiteX7" fmla="*/ 372620 w 4524502"/>
              <a:gd name="connsiteY7" fmla="*/ 751564 h 752332"/>
              <a:gd name="connsiteX8" fmla="*/ 365000 w 4524502"/>
              <a:gd name="connsiteY8" fmla="*/ 752332 h 752332"/>
              <a:gd name="connsiteX9" fmla="*/ 0 w 4524502"/>
              <a:gd name="connsiteY9" fmla="*/ 387332 h 752332"/>
              <a:gd name="connsiteX10" fmla="*/ 1919 w 4524502"/>
              <a:gd name="connsiteY10" fmla="*/ 377825 h 752332"/>
              <a:gd name="connsiteX11" fmla="*/ 0 w 4524502"/>
              <a:gd name="connsiteY11" fmla="*/ 377825 h 75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502" h="752332">
                <a:moveTo>
                  <a:pt x="0" y="0"/>
                </a:moveTo>
                <a:lnTo>
                  <a:pt x="4159502" y="0"/>
                </a:lnTo>
                <a:cubicBezTo>
                  <a:pt x="4361086" y="0"/>
                  <a:pt x="4524502" y="163416"/>
                  <a:pt x="4524502" y="365000"/>
                </a:cubicBezTo>
                <a:lnTo>
                  <a:pt x="4522583" y="374507"/>
                </a:lnTo>
                <a:lnTo>
                  <a:pt x="4524502" y="374507"/>
                </a:lnTo>
                <a:lnTo>
                  <a:pt x="4524502" y="752332"/>
                </a:lnTo>
                <a:lnTo>
                  <a:pt x="372620" y="752332"/>
                </a:lnTo>
                <a:lnTo>
                  <a:pt x="372620" y="751564"/>
                </a:lnTo>
                <a:lnTo>
                  <a:pt x="365000" y="752332"/>
                </a:lnTo>
                <a:cubicBezTo>
                  <a:pt x="163416" y="752332"/>
                  <a:pt x="0" y="588916"/>
                  <a:pt x="0" y="387332"/>
                </a:cubicBezTo>
                <a:lnTo>
                  <a:pt x="1919" y="377825"/>
                </a:lnTo>
                <a:lnTo>
                  <a:pt x="0" y="377825"/>
                </a:lnTo>
                <a:close/>
              </a:path>
            </a:pathLst>
          </a:custGeom>
          <a:solidFill>
            <a:srgbClr val="33C0B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a:solidFill>
                  <a:schemeClr val="bg1"/>
                </a:solidFill>
                <a:latin typeface="Calibri (MS) Bold"/>
                <a:cs typeface="Calibri (MS) Bold"/>
                <a:sym typeface="Calibri (MS) Bold"/>
              </a:rPr>
              <a:t>SURVEYING &amp; VALUATION</a:t>
            </a:r>
            <a:endParaRPr lang="en-GB" sz="2400"/>
          </a:p>
        </p:txBody>
      </p:sp>
      <p:sp>
        <p:nvSpPr>
          <p:cNvPr id="9" name="Freeform: Shape 8">
            <a:extLst>
              <a:ext uri="{FF2B5EF4-FFF2-40B4-BE49-F238E27FC236}">
                <a16:creationId xmlns:a16="http://schemas.microsoft.com/office/drawing/2014/main" id="{2C79AB17-6E33-1AA6-E07D-EA9925D99215}"/>
              </a:ext>
            </a:extLst>
          </p:cNvPr>
          <p:cNvSpPr/>
          <p:nvPr/>
        </p:nvSpPr>
        <p:spPr>
          <a:xfrm>
            <a:off x="12147298" y="3490509"/>
            <a:ext cx="4524502" cy="752332"/>
          </a:xfrm>
          <a:custGeom>
            <a:avLst/>
            <a:gdLst>
              <a:gd name="connsiteX0" fmla="*/ 0 w 4524502"/>
              <a:gd name="connsiteY0" fmla="*/ 0 h 752332"/>
              <a:gd name="connsiteX1" fmla="*/ 4159502 w 4524502"/>
              <a:gd name="connsiteY1" fmla="*/ 0 h 752332"/>
              <a:gd name="connsiteX2" fmla="*/ 4524502 w 4524502"/>
              <a:gd name="connsiteY2" fmla="*/ 365000 h 752332"/>
              <a:gd name="connsiteX3" fmla="*/ 4522583 w 4524502"/>
              <a:gd name="connsiteY3" fmla="*/ 374507 h 752332"/>
              <a:gd name="connsiteX4" fmla="*/ 4524502 w 4524502"/>
              <a:gd name="connsiteY4" fmla="*/ 374507 h 752332"/>
              <a:gd name="connsiteX5" fmla="*/ 4524502 w 4524502"/>
              <a:gd name="connsiteY5" fmla="*/ 752332 h 752332"/>
              <a:gd name="connsiteX6" fmla="*/ 372620 w 4524502"/>
              <a:gd name="connsiteY6" fmla="*/ 752332 h 752332"/>
              <a:gd name="connsiteX7" fmla="*/ 372620 w 4524502"/>
              <a:gd name="connsiteY7" fmla="*/ 751564 h 752332"/>
              <a:gd name="connsiteX8" fmla="*/ 365000 w 4524502"/>
              <a:gd name="connsiteY8" fmla="*/ 752332 h 752332"/>
              <a:gd name="connsiteX9" fmla="*/ 0 w 4524502"/>
              <a:gd name="connsiteY9" fmla="*/ 387332 h 752332"/>
              <a:gd name="connsiteX10" fmla="*/ 1919 w 4524502"/>
              <a:gd name="connsiteY10" fmla="*/ 377825 h 752332"/>
              <a:gd name="connsiteX11" fmla="*/ 0 w 4524502"/>
              <a:gd name="connsiteY11" fmla="*/ 377825 h 75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502" h="752332">
                <a:moveTo>
                  <a:pt x="0" y="0"/>
                </a:moveTo>
                <a:lnTo>
                  <a:pt x="4159502" y="0"/>
                </a:lnTo>
                <a:cubicBezTo>
                  <a:pt x="4361086" y="0"/>
                  <a:pt x="4524502" y="163416"/>
                  <a:pt x="4524502" y="365000"/>
                </a:cubicBezTo>
                <a:lnTo>
                  <a:pt x="4522583" y="374507"/>
                </a:lnTo>
                <a:lnTo>
                  <a:pt x="4524502" y="374507"/>
                </a:lnTo>
                <a:lnTo>
                  <a:pt x="4524502" y="752332"/>
                </a:lnTo>
                <a:lnTo>
                  <a:pt x="372620" y="752332"/>
                </a:lnTo>
                <a:lnTo>
                  <a:pt x="372620" y="751564"/>
                </a:lnTo>
                <a:lnTo>
                  <a:pt x="365000" y="752332"/>
                </a:lnTo>
                <a:cubicBezTo>
                  <a:pt x="163416" y="752332"/>
                  <a:pt x="0" y="588916"/>
                  <a:pt x="0" y="387332"/>
                </a:cubicBezTo>
                <a:lnTo>
                  <a:pt x="1919" y="377825"/>
                </a:lnTo>
                <a:lnTo>
                  <a:pt x="0" y="377825"/>
                </a:lnTo>
                <a:close/>
              </a:path>
            </a:pathLst>
          </a:custGeom>
          <a:solidFill>
            <a:srgbClr val="00255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a:solidFill>
                  <a:schemeClr val="bg1"/>
                </a:solidFill>
                <a:latin typeface="Calibri (MS) Bold"/>
                <a:ea typeface="Calibri (MS) Bold"/>
                <a:cs typeface="Calibri (MS) Bold"/>
                <a:sym typeface="Calibri (MS) Bold"/>
              </a:rPr>
              <a:t>ESTATE AGENCY FRANCHISING</a:t>
            </a:r>
            <a:endParaRPr lang="en-GB" sz="2000"/>
          </a:p>
        </p:txBody>
      </p:sp>
      <p:sp>
        <p:nvSpPr>
          <p:cNvPr id="12" name="Rectangle 11">
            <a:extLst>
              <a:ext uri="{FF2B5EF4-FFF2-40B4-BE49-F238E27FC236}">
                <a16:creationId xmlns:a16="http://schemas.microsoft.com/office/drawing/2014/main" id="{1BA63D34-3C9E-3AE9-9757-C0E704F539C9}"/>
              </a:ext>
            </a:extLst>
          </p:cNvPr>
          <p:cNvSpPr/>
          <p:nvPr/>
        </p:nvSpPr>
        <p:spPr>
          <a:xfrm>
            <a:off x="1665987" y="5614735"/>
            <a:ext cx="4500000" cy="1255685"/>
          </a:xfrm>
          <a:prstGeom prst="rect">
            <a:avLst/>
          </a:prstGeom>
          <a:noFill/>
          <a:ln w="12700" cap="flat" cmpd="sng" algn="ctr">
            <a:noFill/>
            <a:prstDash val="solid"/>
            <a:miter lim="800000"/>
          </a:ln>
          <a:effectLst/>
        </p:spPr>
        <p:txBody>
          <a:bodyPr lIns="81000" tIns="81000" rIns="81000" bIns="81000" rtlCol="0" anchor="t" anchorCtr="0"/>
          <a:lstStyle/>
          <a:p>
            <a:pPr marL="0" marR="0" lvl="0" indent="0" algn="ctr" defTabSz="342900" eaLnBrk="1" fontAlgn="auto" latinLnBrk="0" hangingPunct="1">
              <a:lnSpc>
                <a:spcPct val="90000"/>
              </a:lnSpc>
              <a:spcBef>
                <a:spcPts val="0"/>
              </a:spcBef>
              <a:spcAft>
                <a:spcPts val="0"/>
              </a:spcAft>
              <a:buClrTx/>
              <a:buSzTx/>
              <a:buFontTx/>
              <a:buNone/>
              <a:tabLst/>
              <a:defRPr/>
            </a:pPr>
            <a:r>
              <a:rPr kumimoji="0" lang="en-GB" sz="2000" b="1" i="1" u="none" strike="noStrike" kern="0" cap="none" spc="0" normalizeH="0" baseline="0" noProof="0" dirty="0">
                <a:ln>
                  <a:noFill/>
                </a:ln>
                <a:solidFill>
                  <a:srgbClr val="57317F"/>
                </a:solidFill>
                <a:effectLst/>
                <a:uLnTx/>
                <a:uFillTx/>
                <a:latin typeface="Calibri" panose="020F0502020204030204"/>
                <a:ea typeface="+mn-ea"/>
                <a:cs typeface="+mn-cs"/>
              </a:rPr>
              <a:t>Support independent broker firms with mortgage &amp; insurance products, compliance, technology and other services to help them grow</a:t>
            </a:r>
            <a:endParaRPr kumimoji="0" lang="en-US" sz="2000" b="1" i="1" u="none" strike="noStrike" kern="0" cap="none" spc="0" normalizeH="0" baseline="0" noProof="0" dirty="0">
              <a:ln>
                <a:noFill/>
              </a:ln>
              <a:solidFill>
                <a:srgbClr val="57317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B9BE4BA-67D7-62FA-6267-A87442DF864D}"/>
              </a:ext>
            </a:extLst>
          </p:cNvPr>
          <p:cNvSpPr/>
          <p:nvPr/>
        </p:nvSpPr>
        <p:spPr>
          <a:xfrm>
            <a:off x="12147298" y="4596184"/>
            <a:ext cx="4513890" cy="867995"/>
          </a:xfrm>
          <a:prstGeom prst="rect">
            <a:avLst/>
          </a:prstGeom>
          <a:noFill/>
          <a:ln w="28575" cap="flat" cmpd="sng" algn="ctr">
            <a:solidFill>
              <a:srgbClr val="002459"/>
            </a:solidFill>
            <a:prstDash val="solid"/>
            <a:miter lim="800000"/>
          </a:ln>
          <a:effectLst/>
        </p:spPr>
        <p:txBody>
          <a:bodyPr lIns="81000" tIns="81000" rIns="81000" bIns="81000" rtlCol="0" anchor="ctr" anchorCtr="0"/>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459"/>
                </a:solidFill>
                <a:effectLst/>
                <a:uLnTx/>
                <a:uFillTx/>
                <a:latin typeface="Calibri" panose="020F0502020204030204"/>
                <a:ea typeface="+mn-ea"/>
                <a:cs typeface="+mn-cs"/>
              </a:rPr>
              <a:t>One of the UK’s largest estate agency franchise groups</a:t>
            </a:r>
          </a:p>
        </p:txBody>
      </p:sp>
      <p:sp>
        <p:nvSpPr>
          <p:cNvPr id="16" name="Rectangle 15">
            <a:extLst>
              <a:ext uri="{FF2B5EF4-FFF2-40B4-BE49-F238E27FC236}">
                <a16:creationId xmlns:a16="http://schemas.microsoft.com/office/drawing/2014/main" id="{0259016D-C018-0195-75D1-DBA3C7D3855C}"/>
              </a:ext>
            </a:extLst>
          </p:cNvPr>
          <p:cNvSpPr/>
          <p:nvPr/>
        </p:nvSpPr>
        <p:spPr>
          <a:xfrm>
            <a:off x="1665987" y="4596184"/>
            <a:ext cx="4513890" cy="867993"/>
          </a:xfrm>
          <a:prstGeom prst="rect">
            <a:avLst/>
          </a:prstGeom>
          <a:noFill/>
          <a:ln w="28575" cap="flat" cmpd="sng" algn="ctr">
            <a:solidFill>
              <a:srgbClr val="57317F"/>
            </a:solidFill>
            <a:prstDash val="solid"/>
            <a:miter lim="800000"/>
          </a:ln>
          <a:effectLst/>
        </p:spPr>
        <p:txBody>
          <a:bodyPr lIns="81000" tIns="81000" rIns="81000" bIns="81000" rtlCol="0" anchor="ctr" anchorCtr="0"/>
          <a:lstStyle/>
          <a:p>
            <a:pPr marL="0" marR="0" lvl="0" indent="0" algn="ctr" defTabSz="34290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57317F"/>
                </a:solidFill>
                <a:effectLst/>
                <a:uLnTx/>
                <a:uFillTx/>
                <a:latin typeface="Calibri" panose="020F0502020204030204"/>
                <a:ea typeface="+mn-ea"/>
                <a:cs typeface="+mn-cs"/>
              </a:rPr>
              <a:t>UK’s largest mortgage and insurance network</a:t>
            </a:r>
            <a:endParaRPr kumimoji="0" lang="en-US" sz="2400" b="1" i="0" u="none" strike="noStrike" kern="0" cap="none" spc="0" normalizeH="0" baseline="0" noProof="0" dirty="0">
              <a:ln>
                <a:noFill/>
              </a:ln>
              <a:solidFill>
                <a:srgbClr val="57317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46214C4-98E5-AAE8-F3F1-13873FF8AF34}"/>
              </a:ext>
            </a:extLst>
          </p:cNvPr>
          <p:cNvSpPr/>
          <p:nvPr/>
        </p:nvSpPr>
        <p:spPr>
          <a:xfrm>
            <a:off x="6877556" y="4596184"/>
            <a:ext cx="4524501" cy="867995"/>
          </a:xfrm>
          <a:prstGeom prst="rect">
            <a:avLst/>
          </a:prstGeom>
          <a:noFill/>
          <a:ln w="28575" cap="flat" cmpd="sng" algn="ctr">
            <a:solidFill>
              <a:srgbClr val="33C0BD"/>
            </a:solidFill>
            <a:prstDash val="solid"/>
            <a:miter lim="800000"/>
          </a:ln>
          <a:effectLst/>
        </p:spPr>
        <p:txBody>
          <a:bodyPr lIns="81000" tIns="81000" rIns="81000" bIns="81000" rtlCol="0" anchor="ctr" anchorCtr="0"/>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3C0BD"/>
                </a:solidFill>
                <a:effectLst/>
                <a:uLnTx/>
                <a:uFillTx/>
                <a:latin typeface="Calibri" panose="020F0502020204030204"/>
                <a:ea typeface="+mn-ea"/>
                <a:cs typeface="+mn-cs"/>
              </a:rPr>
              <a:t>UK’s leading provider of valuations and surveys</a:t>
            </a:r>
          </a:p>
        </p:txBody>
      </p:sp>
      <p:sp>
        <p:nvSpPr>
          <p:cNvPr id="19" name="Rectangle 18">
            <a:extLst>
              <a:ext uri="{FF2B5EF4-FFF2-40B4-BE49-F238E27FC236}">
                <a16:creationId xmlns:a16="http://schemas.microsoft.com/office/drawing/2014/main" id="{9A3844D7-38FC-3A15-DA66-D10D254FEBDC}"/>
              </a:ext>
            </a:extLst>
          </p:cNvPr>
          <p:cNvSpPr/>
          <p:nvPr/>
        </p:nvSpPr>
        <p:spPr>
          <a:xfrm>
            <a:off x="6877556" y="5614735"/>
            <a:ext cx="4500000" cy="1255685"/>
          </a:xfrm>
          <a:prstGeom prst="rect">
            <a:avLst/>
          </a:prstGeom>
          <a:noFill/>
          <a:ln w="12700" cap="flat" cmpd="sng" algn="ctr">
            <a:noFill/>
            <a:prstDash val="solid"/>
            <a:miter lim="800000"/>
          </a:ln>
          <a:effectLst/>
        </p:spPr>
        <p:txBody>
          <a:bodyPr lIns="81000" tIns="81000" rIns="81000" bIns="81000" rtlCol="0" anchor="t" anchorCtr="0"/>
          <a:lstStyle/>
          <a:p>
            <a:pPr marL="0" marR="0" lvl="0" indent="0" algn="ctr" defTabSz="342900" eaLnBrk="1" fontAlgn="auto" latinLnBrk="0" hangingPunct="1">
              <a:lnSpc>
                <a:spcPct val="90000"/>
              </a:lnSpc>
              <a:spcBef>
                <a:spcPts val="0"/>
              </a:spcBef>
              <a:spcAft>
                <a:spcPts val="0"/>
              </a:spcAft>
              <a:buClrTx/>
              <a:buSzTx/>
              <a:buFontTx/>
              <a:buNone/>
              <a:tabLst/>
              <a:defRPr/>
            </a:pPr>
            <a:r>
              <a:rPr kumimoji="0" lang="en-GB" sz="2000" b="1" i="1" u="none" strike="noStrike" kern="0" cap="none" spc="0" normalizeH="0" baseline="0" noProof="0" dirty="0">
                <a:ln>
                  <a:noFill/>
                </a:ln>
                <a:solidFill>
                  <a:srgbClr val="33C0BD"/>
                </a:solidFill>
                <a:effectLst/>
                <a:uLnTx/>
                <a:uFillTx/>
                <a:latin typeface="Calibri" panose="020F0502020204030204"/>
                <a:ea typeface="+mn-ea"/>
                <a:cs typeface="+mn-cs"/>
              </a:rPr>
              <a:t>Surveyor-led valuations for UK mortgage  lenders, and surveys for home buyers to assess property value and condition</a:t>
            </a:r>
            <a:endParaRPr kumimoji="0" lang="en-US" sz="2000" b="1" i="1" u="none" strike="noStrike" kern="0" cap="none" spc="0" normalizeH="0" baseline="0" noProof="0" dirty="0">
              <a:ln>
                <a:noFill/>
              </a:ln>
              <a:solidFill>
                <a:srgbClr val="33C0BD"/>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415198D-7DEB-0126-9921-4FB87EB5705F}"/>
              </a:ext>
            </a:extLst>
          </p:cNvPr>
          <p:cNvSpPr/>
          <p:nvPr/>
        </p:nvSpPr>
        <p:spPr>
          <a:xfrm>
            <a:off x="7814647" y="6776575"/>
            <a:ext cx="2053735" cy="716012"/>
          </a:xfrm>
          <a:prstGeom prst="rect">
            <a:avLst/>
          </a:prstGeom>
          <a:noFill/>
          <a:ln w="12700" cap="flat" cmpd="sng" algn="ctr">
            <a:noFill/>
            <a:prstDash val="solid"/>
            <a:miter lim="800000"/>
          </a:ln>
          <a:effectLst/>
        </p:spPr>
        <p:txBody>
          <a:bodyPr lIns="81000" tIns="81000" rIns="81000" bIns="81000" rtlCol="0" anchor="ctr" anchorCtr="0"/>
          <a:lstStyle/>
          <a:p>
            <a:pPr marL="0" marR="0" lvl="0" indent="0" defTabSz="342900" eaLnBrk="1" fontAlgn="auto" latinLnBrk="0" hangingPunct="1">
              <a:lnSpc>
                <a:spcPct val="90000"/>
              </a:lnSpc>
              <a:spcBef>
                <a:spcPts val="0"/>
              </a:spcBef>
              <a:spcAft>
                <a:spcPts val="0"/>
              </a:spcAft>
              <a:buClrTx/>
              <a:buSzTx/>
              <a:buFontTx/>
              <a:buNone/>
              <a:tabLst/>
              <a:defRPr/>
            </a:pPr>
            <a:endParaRPr kumimoji="0" lang="en-US" b="1" i="0" u="none" strike="noStrike" kern="0" cap="none" spc="0" normalizeH="0" baseline="0" noProof="0">
              <a:ln>
                <a:noFill/>
              </a:ln>
              <a:solidFill>
                <a:srgbClr val="33C0BD"/>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7EA60E4-70D7-C3DA-14EA-1592886CFD01}"/>
              </a:ext>
            </a:extLst>
          </p:cNvPr>
          <p:cNvSpPr/>
          <p:nvPr/>
        </p:nvSpPr>
        <p:spPr>
          <a:xfrm>
            <a:off x="12098311" y="5614735"/>
            <a:ext cx="4500000" cy="1255685"/>
          </a:xfrm>
          <a:prstGeom prst="rect">
            <a:avLst/>
          </a:prstGeom>
          <a:noFill/>
          <a:ln w="12700" cap="flat" cmpd="sng" algn="ctr">
            <a:noFill/>
            <a:prstDash val="solid"/>
            <a:miter lim="800000"/>
          </a:ln>
          <a:effectLst/>
        </p:spPr>
        <p:txBody>
          <a:bodyPr lIns="81000" tIns="81000" rIns="81000" bIns="81000" rtlCol="0" anchor="t" anchorCtr="0"/>
          <a:lstStyle/>
          <a:p>
            <a:pPr marL="0" marR="0" lvl="0" indent="0" algn="ctr" defTabSz="342900" eaLnBrk="1" fontAlgn="auto" latinLnBrk="0" hangingPunct="1">
              <a:lnSpc>
                <a:spcPct val="90000"/>
              </a:lnSpc>
              <a:spcBef>
                <a:spcPts val="0"/>
              </a:spcBef>
              <a:spcAft>
                <a:spcPts val="0"/>
              </a:spcAft>
              <a:buClrTx/>
              <a:buSzTx/>
              <a:buFontTx/>
              <a:buNone/>
              <a:tabLst/>
              <a:defRPr/>
            </a:pPr>
            <a:r>
              <a:rPr lang="en-GB" sz="2000" b="1" i="1" kern="0" dirty="0">
                <a:solidFill>
                  <a:srgbClr val="002459"/>
                </a:solidFill>
                <a:latin typeface="Calibri" panose="020F0502020204030204"/>
              </a:rPr>
              <a:t>Franchising services including brand marketing, lead generation and IT for independent estate agents operating under well-established, trusted brands </a:t>
            </a:r>
            <a:endParaRPr kumimoji="0" lang="en-US" sz="2000" b="1" i="1" u="none" strike="noStrike" kern="0" cap="none" spc="0" normalizeH="0" baseline="0" noProof="0" dirty="0">
              <a:ln>
                <a:noFill/>
              </a:ln>
              <a:solidFill>
                <a:srgbClr val="002459"/>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9E87EEE-8CC3-90CD-D519-9D8D1BFFD9A7}"/>
              </a:ext>
            </a:extLst>
          </p:cNvPr>
          <p:cNvSpPr/>
          <p:nvPr/>
        </p:nvSpPr>
        <p:spPr>
          <a:xfrm>
            <a:off x="1665987" y="7322703"/>
            <a:ext cx="14995201" cy="612001"/>
          </a:xfrm>
          <a:prstGeom prst="rect">
            <a:avLst/>
          </a:prstGeom>
          <a:noFill/>
          <a:ln w="28575" cap="flat" cmpd="sng" algn="ctr">
            <a:solidFill>
              <a:srgbClr val="002459"/>
            </a:solidFill>
            <a:prstDash val="solid"/>
            <a:miter lim="800000"/>
          </a:ln>
          <a:effectLst/>
        </p:spPr>
        <p:txBody>
          <a:bodyPr lIns="81000" tIns="81000" rIns="81000" bIns="81000" rtlCol="0" anchor="ctr" anchorCtr="0"/>
          <a:lstStyle/>
          <a:p>
            <a:pPr marL="0" marR="0" lvl="0" indent="0" algn="ctr" defTabSz="34290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2459"/>
                </a:solidFill>
                <a:effectLst/>
                <a:uLnTx/>
                <a:uFillTx/>
                <a:latin typeface="Calibri" panose="020F0502020204030204"/>
                <a:ea typeface="+mn-ea"/>
                <a:cs typeface="+mn-cs"/>
              </a:rPr>
              <a:t>Clear</a:t>
            </a:r>
            <a:r>
              <a:rPr lang="en-GB" sz="2400" b="1" kern="0" dirty="0">
                <a:solidFill>
                  <a:srgbClr val="002459"/>
                </a:solidFill>
                <a:latin typeface="Calibri" panose="020F0502020204030204"/>
              </a:rPr>
              <a:t> </a:t>
            </a:r>
            <a:r>
              <a:rPr kumimoji="0" lang="en-GB" sz="2400" b="1" i="0" u="none" strike="noStrike" kern="0" cap="none" spc="0" normalizeH="0" baseline="0" noProof="0" dirty="0">
                <a:ln>
                  <a:noFill/>
                </a:ln>
                <a:solidFill>
                  <a:srgbClr val="002459"/>
                </a:solidFill>
                <a:effectLst/>
                <a:uLnTx/>
                <a:uFillTx/>
                <a:latin typeface="Calibri" panose="020F0502020204030204"/>
                <a:ea typeface="+mn-ea"/>
                <a:cs typeface="+mn-cs"/>
              </a:rPr>
              <a:t>growth </a:t>
            </a:r>
            <a:r>
              <a:rPr lang="en-GB" sz="2400" b="1" kern="0" dirty="0">
                <a:solidFill>
                  <a:srgbClr val="002459"/>
                </a:solidFill>
                <a:latin typeface="Calibri" panose="020F0502020204030204"/>
              </a:rPr>
              <a:t>levers</a:t>
            </a:r>
            <a:r>
              <a:rPr kumimoji="0" lang="en-GB" sz="2400" b="1" i="0" u="none" strike="noStrike" kern="0" cap="none" spc="0" normalizeH="0" baseline="0" noProof="0" dirty="0">
                <a:ln>
                  <a:noFill/>
                </a:ln>
                <a:solidFill>
                  <a:srgbClr val="002459"/>
                </a:solidFill>
                <a:effectLst/>
                <a:uLnTx/>
                <a:uFillTx/>
                <a:latin typeface="Calibri" panose="020F0502020204030204"/>
                <a:ea typeface="+mn-ea"/>
                <a:cs typeface="+mn-cs"/>
              </a:rPr>
              <a:t> across each Division</a:t>
            </a:r>
            <a:endParaRPr kumimoji="0" lang="en-US" sz="2400" b="1" i="0" u="none" strike="noStrike" kern="0" cap="none" spc="0" normalizeH="0" baseline="0" noProof="0" dirty="0">
              <a:ln>
                <a:noFill/>
              </a:ln>
              <a:solidFill>
                <a:srgbClr val="0024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94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52BA9-9398-76C3-1D8C-08108CB22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77964-5819-3234-B43C-CFC2B3210D75}"/>
              </a:ext>
            </a:extLst>
          </p:cNvPr>
          <p:cNvSpPr>
            <a:spLocks noGrp="1"/>
          </p:cNvSpPr>
          <p:nvPr>
            <p:ph type="title"/>
          </p:nvPr>
        </p:nvSpPr>
        <p:spPr/>
        <p:txBody>
          <a:bodyPr/>
          <a:lstStyle/>
          <a:p>
            <a:r>
              <a:rPr lang="en-US" dirty="0"/>
              <a:t>Financial Services</a:t>
            </a:r>
          </a:p>
        </p:txBody>
      </p:sp>
      <p:sp>
        <p:nvSpPr>
          <p:cNvPr id="4" name="Slide Number Placeholder 3">
            <a:extLst>
              <a:ext uri="{FF2B5EF4-FFF2-40B4-BE49-F238E27FC236}">
                <a16:creationId xmlns:a16="http://schemas.microsoft.com/office/drawing/2014/main" id="{CD59A400-027E-277F-007E-015CD3D829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A074DBED-C6F2-C570-E7B2-002814A52650}"/>
              </a:ext>
            </a:extLst>
          </p:cNvPr>
          <p:cNvSpPr/>
          <p:nvPr/>
        </p:nvSpPr>
        <p:spPr>
          <a:xfrm>
            <a:off x="6129736"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2024 </a:t>
            </a:r>
            <a:br>
              <a:rPr lang="en-GB" sz="2400" dirty="0">
                <a:solidFill>
                  <a:srgbClr val="000000"/>
                </a:solidFill>
                <a:cs typeface="Calibri (MS) Light" panose="020B0604020202020204" charset="0"/>
              </a:rPr>
            </a:br>
            <a:r>
              <a:rPr lang="en-GB" sz="2400" dirty="0">
                <a:solidFill>
                  <a:srgbClr val="000000"/>
                </a:solidFill>
                <a:cs typeface="Calibri (MS) Light" panose="020B0604020202020204" charset="0"/>
              </a:rPr>
              <a:t>Revenue £48.4m</a:t>
            </a:r>
          </a:p>
        </p:txBody>
      </p:sp>
      <p:sp>
        <p:nvSpPr>
          <p:cNvPr id="8" name="Freeform: Shape 7">
            <a:extLst>
              <a:ext uri="{FF2B5EF4-FFF2-40B4-BE49-F238E27FC236}">
                <a16:creationId xmlns:a16="http://schemas.microsoft.com/office/drawing/2014/main" id="{D39BF968-4D5A-1801-B638-F599DB16AE74}"/>
              </a:ext>
            </a:extLst>
          </p:cNvPr>
          <p:cNvSpPr/>
          <p:nvPr/>
        </p:nvSpPr>
        <p:spPr>
          <a:xfrm>
            <a:off x="2974755" y="2987420"/>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5731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Financials</a:t>
            </a:r>
          </a:p>
        </p:txBody>
      </p:sp>
      <p:sp>
        <p:nvSpPr>
          <p:cNvPr id="10" name="Freeform: Shape 9">
            <a:extLst>
              <a:ext uri="{FF2B5EF4-FFF2-40B4-BE49-F238E27FC236}">
                <a16:creationId xmlns:a16="http://schemas.microsoft.com/office/drawing/2014/main" id="{85BF1EB1-8402-0DD3-55D8-2CC3C5418ED8}"/>
              </a:ext>
            </a:extLst>
          </p:cNvPr>
          <p:cNvSpPr/>
          <p:nvPr/>
        </p:nvSpPr>
        <p:spPr>
          <a:xfrm>
            <a:off x="9284717"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2024 </a:t>
            </a:r>
            <a:br>
              <a:rPr lang="en-GB" sz="2400" dirty="0">
                <a:solidFill>
                  <a:srgbClr val="000000"/>
                </a:solidFill>
                <a:cs typeface="Calibri (MS) Light" panose="020B0604020202020204" charset="0"/>
              </a:rPr>
            </a:br>
            <a:r>
              <a:rPr lang="en-GB" sz="2400" dirty="0">
                <a:solidFill>
                  <a:srgbClr val="000000"/>
                </a:solidFill>
                <a:cs typeface="Calibri (MS) Light" panose="020B0604020202020204" charset="0"/>
              </a:rPr>
              <a:t>EBIT margin 18%</a:t>
            </a:r>
          </a:p>
        </p:txBody>
      </p:sp>
      <p:sp>
        <p:nvSpPr>
          <p:cNvPr id="11" name="Freeform: Shape 10">
            <a:extLst>
              <a:ext uri="{FF2B5EF4-FFF2-40B4-BE49-F238E27FC236}">
                <a16:creationId xmlns:a16="http://schemas.microsoft.com/office/drawing/2014/main" id="{B2DFC221-2D61-D590-6940-85AF7E9C7017}"/>
              </a:ext>
            </a:extLst>
          </p:cNvPr>
          <p:cNvSpPr/>
          <p:nvPr/>
        </p:nvSpPr>
        <p:spPr>
          <a:xfrm>
            <a:off x="12439698"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1,100 firms</a:t>
            </a:r>
          </a:p>
          <a:p>
            <a:pPr algn="ctr"/>
            <a:r>
              <a:rPr lang="en-GB" sz="2400" dirty="0">
                <a:solidFill>
                  <a:srgbClr val="000000"/>
                </a:solidFill>
                <a:cs typeface="Calibri (MS) Light" panose="020B0604020202020204" charset="0"/>
              </a:rPr>
              <a:t>2,600+ advisers</a:t>
            </a:r>
          </a:p>
        </p:txBody>
      </p:sp>
      <p:sp>
        <p:nvSpPr>
          <p:cNvPr id="14" name="Arrow: Right 13">
            <a:extLst>
              <a:ext uri="{FF2B5EF4-FFF2-40B4-BE49-F238E27FC236}">
                <a16:creationId xmlns:a16="http://schemas.microsoft.com/office/drawing/2014/main" id="{E3425A33-BD30-7167-45BA-1EEEB81A9A09}"/>
              </a:ext>
            </a:extLst>
          </p:cNvPr>
          <p:cNvSpPr/>
          <p:nvPr/>
        </p:nvSpPr>
        <p:spPr>
          <a:xfrm>
            <a:off x="5769386" y="3368473"/>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15" name="Arrow: Right 14">
            <a:extLst>
              <a:ext uri="{FF2B5EF4-FFF2-40B4-BE49-F238E27FC236}">
                <a16:creationId xmlns:a16="http://schemas.microsoft.com/office/drawing/2014/main" id="{AE36F858-F1F8-93A5-688F-D527F8801797}"/>
              </a:ext>
            </a:extLst>
          </p:cNvPr>
          <p:cNvSpPr/>
          <p:nvPr/>
        </p:nvSpPr>
        <p:spPr>
          <a:xfrm>
            <a:off x="8908555" y="3348693"/>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18" name="Arrow: Right 17">
            <a:extLst>
              <a:ext uri="{FF2B5EF4-FFF2-40B4-BE49-F238E27FC236}">
                <a16:creationId xmlns:a16="http://schemas.microsoft.com/office/drawing/2014/main" id="{4C3E2031-0117-A67D-EC58-BCFC597E0CAC}"/>
              </a:ext>
            </a:extLst>
          </p:cNvPr>
          <p:cNvSpPr/>
          <p:nvPr/>
        </p:nvSpPr>
        <p:spPr>
          <a:xfrm>
            <a:off x="12063536" y="3347754"/>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20" name="Freeform: Shape 19">
            <a:extLst>
              <a:ext uri="{FF2B5EF4-FFF2-40B4-BE49-F238E27FC236}">
                <a16:creationId xmlns:a16="http://schemas.microsoft.com/office/drawing/2014/main" id="{8091128D-1E88-8256-63FE-38AEDCD4B561}"/>
              </a:ext>
            </a:extLst>
          </p:cNvPr>
          <p:cNvSpPr/>
          <p:nvPr/>
        </p:nvSpPr>
        <p:spPr>
          <a:xfrm>
            <a:off x="6129736" y="4662830"/>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Transaction fees </a:t>
            </a:r>
          </a:p>
        </p:txBody>
      </p:sp>
      <p:sp>
        <p:nvSpPr>
          <p:cNvPr id="24" name="Freeform: Shape 23">
            <a:extLst>
              <a:ext uri="{FF2B5EF4-FFF2-40B4-BE49-F238E27FC236}">
                <a16:creationId xmlns:a16="http://schemas.microsoft.com/office/drawing/2014/main" id="{27468527-3B75-7FA6-DFED-2B5C29A90E2B}"/>
              </a:ext>
            </a:extLst>
          </p:cNvPr>
          <p:cNvSpPr/>
          <p:nvPr/>
        </p:nvSpPr>
        <p:spPr>
          <a:xfrm>
            <a:off x="2974755" y="4658576"/>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5731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Economics</a:t>
            </a:r>
          </a:p>
        </p:txBody>
      </p:sp>
      <p:sp>
        <p:nvSpPr>
          <p:cNvPr id="25" name="Freeform: Shape 24">
            <a:extLst>
              <a:ext uri="{FF2B5EF4-FFF2-40B4-BE49-F238E27FC236}">
                <a16:creationId xmlns:a16="http://schemas.microsoft.com/office/drawing/2014/main" id="{CA41144B-3F45-298A-238A-FB4544F3CBF0}"/>
              </a:ext>
            </a:extLst>
          </p:cNvPr>
          <p:cNvSpPr/>
          <p:nvPr/>
        </p:nvSpPr>
        <p:spPr>
          <a:xfrm>
            <a:off x="9284717" y="4679295"/>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Number of advisers </a:t>
            </a:r>
          </a:p>
        </p:txBody>
      </p:sp>
      <p:sp>
        <p:nvSpPr>
          <p:cNvPr id="26" name="Freeform: Shape 25">
            <a:extLst>
              <a:ext uri="{FF2B5EF4-FFF2-40B4-BE49-F238E27FC236}">
                <a16:creationId xmlns:a16="http://schemas.microsoft.com/office/drawing/2014/main" id="{B61706BF-AC10-8332-8AC5-B20C1D79838F}"/>
              </a:ext>
            </a:extLst>
          </p:cNvPr>
          <p:cNvSpPr/>
          <p:nvPr/>
        </p:nvSpPr>
        <p:spPr>
          <a:xfrm>
            <a:off x="12439698" y="4679295"/>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Adviser productivity </a:t>
            </a:r>
          </a:p>
        </p:txBody>
      </p:sp>
      <p:sp>
        <p:nvSpPr>
          <p:cNvPr id="27" name="Arrow: Right 26">
            <a:extLst>
              <a:ext uri="{FF2B5EF4-FFF2-40B4-BE49-F238E27FC236}">
                <a16:creationId xmlns:a16="http://schemas.microsoft.com/office/drawing/2014/main" id="{F9044649-927D-79EB-DB7C-50162461288C}"/>
              </a:ext>
            </a:extLst>
          </p:cNvPr>
          <p:cNvSpPr/>
          <p:nvPr/>
        </p:nvSpPr>
        <p:spPr>
          <a:xfrm>
            <a:off x="5769386" y="5039629"/>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28" name="Arrow: Right 27">
            <a:extLst>
              <a:ext uri="{FF2B5EF4-FFF2-40B4-BE49-F238E27FC236}">
                <a16:creationId xmlns:a16="http://schemas.microsoft.com/office/drawing/2014/main" id="{164A786A-870E-7F40-8F71-4C45A9A68B9A}"/>
              </a:ext>
            </a:extLst>
          </p:cNvPr>
          <p:cNvSpPr/>
          <p:nvPr/>
        </p:nvSpPr>
        <p:spPr>
          <a:xfrm>
            <a:off x="8908555" y="5019849"/>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29" name="Arrow: Right 28">
            <a:extLst>
              <a:ext uri="{FF2B5EF4-FFF2-40B4-BE49-F238E27FC236}">
                <a16:creationId xmlns:a16="http://schemas.microsoft.com/office/drawing/2014/main" id="{E35481E9-B87F-01E4-0DE5-28B83908D40F}"/>
              </a:ext>
            </a:extLst>
          </p:cNvPr>
          <p:cNvSpPr/>
          <p:nvPr/>
        </p:nvSpPr>
        <p:spPr>
          <a:xfrm>
            <a:off x="12063536" y="5018910"/>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30" name="Freeform: Shape 29">
            <a:extLst>
              <a:ext uri="{FF2B5EF4-FFF2-40B4-BE49-F238E27FC236}">
                <a16:creationId xmlns:a16="http://schemas.microsoft.com/office/drawing/2014/main" id="{35DAF97F-C2BA-F911-EEAF-16FC2E8E9657}"/>
              </a:ext>
            </a:extLst>
          </p:cNvPr>
          <p:cNvSpPr/>
          <p:nvPr/>
        </p:nvSpPr>
        <p:spPr>
          <a:xfrm>
            <a:off x="6129736"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12% market share</a:t>
            </a:r>
          </a:p>
        </p:txBody>
      </p:sp>
      <p:sp>
        <p:nvSpPr>
          <p:cNvPr id="31" name="Freeform: Shape 30">
            <a:extLst>
              <a:ext uri="{FF2B5EF4-FFF2-40B4-BE49-F238E27FC236}">
                <a16:creationId xmlns:a16="http://schemas.microsoft.com/office/drawing/2014/main" id="{E5207682-AC11-BD31-0886-BFEDFD39FB0A}"/>
              </a:ext>
            </a:extLst>
          </p:cNvPr>
          <p:cNvSpPr/>
          <p:nvPr/>
        </p:nvSpPr>
        <p:spPr>
          <a:xfrm>
            <a:off x="2974755" y="6329732"/>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5731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Strengths</a:t>
            </a:r>
          </a:p>
        </p:txBody>
      </p:sp>
      <p:sp>
        <p:nvSpPr>
          <p:cNvPr id="32" name="Freeform: Shape 31">
            <a:extLst>
              <a:ext uri="{FF2B5EF4-FFF2-40B4-BE49-F238E27FC236}">
                <a16:creationId xmlns:a16="http://schemas.microsoft.com/office/drawing/2014/main" id="{E995C5E5-E2DD-2711-BD8D-6EDADEBB1D34}"/>
              </a:ext>
            </a:extLst>
          </p:cNvPr>
          <p:cNvSpPr/>
          <p:nvPr/>
        </p:nvSpPr>
        <p:spPr>
          <a:xfrm>
            <a:off x="9284717"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Largest mortgage and insurance network</a:t>
            </a:r>
          </a:p>
        </p:txBody>
      </p:sp>
      <p:sp>
        <p:nvSpPr>
          <p:cNvPr id="33" name="Freeform: Shape 32">
            <a:extLst>
              <a:ext uri="{FF2B5EF4-FFF2-40B4-BE49-F238E27FC236}">
                <a16:creationId xmlns:a16="http://schemas.microsoft.com/office/drawing/2014/main" id="{72F19D90-14D8-2AB6-7FE8-09C9DF4B2A84}"/>
              </a:ext>
            </a:extLst>
          </p:cNvPr>
          <p:cNvSpPr/>
          <p:nvPr/>
        </p:nvSpPr>
        <p:spPr>
          <a:xfrm>
            <a:off x="12439698"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Large, persistent markets</a:t>
            </a:r>
          </a:p>
        </p:txBody>
      </p:sp>
      <p:sp>
        <p:nvSpPr>
          <p:cNvPr id="34" name="Arrow: Right 33">
            <a:extLst>
              <a:ext uri="{FF2B5EF4-FFF2-40B4-BE49-F238E27FC236}">
                <a16:creationId xmlns:a16="http://schemas.microsoft.com/office/drawing/2014/main" id="{F8F3D42C-D02E-7F98-48E9-3B0EB0B8D254}"/>
              </a:ext>
            </a:extLst>
          </p:cNvPr>
          <p:cNvSpPr/>
          <p:nvPr/>
        </p:nvSpPr>
        <p:spPr>
          <a:xfrm>
            <a:off x="5769386" y="6710785"/>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35" name="Arrow: Right 34">
            <a:extLst>
              <a:ext uri="{FF2B5EF4-FFF2-40B4-BE49-F238E27FC236}">
                <a16:creationId xmlns:a16="http://schemas.microsoft.com/office/drawing/2014/main" id="{3D7C5DFE-7F14-395D-C9F1-B69AC2D29CB0}"/>
              </a:ext>
            </a:extLst>
          </p:cNvPr>
          <p:cNvSpPr/>
          <p:nvPr/>
        </p:nvSpPr>
        <p:spPr>
          <a:xfrm>
            <a:off x="8908555" y="6691005"/>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36" name="Arrow: Right 35">
            <a:extLst>
              <a:ext uri="{FF2B5EF4-FFF2-40B4-BE49-F238E27FC236}">
                <a16:creationId xmlns:a16="http://schemas.microsoft.com/office/drawing/2014/main" id="{A4BF5640-78A2-2F70-0041-3B0FDD00B680}"/>
              </a:ext>
            </a:extLst>
          </p:cNvPr>
          <p:cNvSpPr/>
          <p:nvPr/>
        </p:nvSpPr>
        <p:spPr>
          <a:xfrm>
            <a:off x="12063536" y="6690066"/>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37" name="Freeform: Shape 36">
            <a:extLst>
              <a:ext uri="{FF2B5EF4-FFF2-40B4-BE49-F238E27FC236}">
                <a16:creationId xmlns:a16="http://schemas.microsoft.com/office/drawing/2014/main" id="{ABCE3BF1-5037-90E7-274A-6B6A0163AD30}"/>
              </a:ext>
            </a:extLst>
          </p:cNvPr>
          <p:cNvSpPr/>
          <p:nvPr/>
        </p:nvSpPr>
        <p:spPr>
          <a:xfrm>
            <a:off x="6129736"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Product penetration </a:t>
            </a:r>
          </a:p>
        </p:txBody>
      </p:sp>
      <p:sp>
        <p:nvSpPr>
          <p:cNvPr id="38" name="Freeform: Shape 37">
            <a:extLst>
              <a:ext uri="{FF2B5EF4-FFF2-40B4-BE49-F238E27FC236}">
                <a16:creationId xmlns:a16="http://schemas.microsoft.com/office/drawing/2014/main" id="{5A06B75C-DC0A-63AF-7423-70F7D987E590}"/>
              </a:ext>
            </a:extLst>
          </p:cNvPr>
          <p:cNvSpPr/>
          <p:nvPr/>
        </p:nvSpPr>
        <p:spPr>
          <a:xfrm>
            <a:off x="2974755" y="8000888"/>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5731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Growth levers </a:t>
            </a:r>
          </a:p>
        </p:txBody>
      </p:sp>
      <p:sp>
        <p:nvSpPr>
          <p:cNvPr id="39" name="Freeform: Shape 38">
            <a:extLst>
              <a:ext uri="{FF2B5EF4-FFF2-40B4-BE49-F238E27FC236}">
                <a16:creationId xmlns:a16="http://schemas.microsoft.com/office/drawing/2014/main" id="{79933086-AE1A-D798-8B57-354186175865}"/>
              </a:ext>
            </a:extLst>
          </p:cNvPr>
          <p:cNvSpPr/>
          <p:nvPr/>
        </p:nvSpPr>
        <p:spPr>
          <a:xfrm>
            <a:off x="9284717"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Upgrade tech to improve productivity</a:t>
            </a:r>
          </a:p>
        </p:txBody>
      </p:sp>
      <p:sp>
        <p:nvSpPr>
          <p:cNvPr id="40" name="Freeform: Shape 39">
            <a:extLst>
              <a:ext uri="{FF2B5EF4-FFF2-40B4-BE49-F238E27FC236}">
                <a16:creationId xmlns:a16="http://schemas.microsoft.com/office/drawing/2014/main" id="{EECBE089-25BF-35AC-597E-9ED3CDBDFDD4}"/>
              </a:ext>
            </a:extLst>
          </p:cNvPr>
          <p:cNvSpPr/>
          <p:nvPr/>
        </p:nvSpPr>
        <p:spPr>
          <a:xfrm>
            <a:off x="12439698"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Tech enabled operational efficiency </a:t>
            </a:r>
          </a:p>
        </p:txBody>
      </p:sp>
      <p:sp>
        <p:nvSpPr>
          <p:cNvPr id="41" name="Arrow: Right 40">
            <a:extLst>
              <a:ext uri="{FF2B5EF4-FFF2-40B4-BE49-F238E27FC236}">
                <a16:creationId xmlns:a16="http://schemas.microsoft.com/office/drawing/2014/main" id="{2CD0C441-7A94-D2AA-49CB-2905573BA4FE}"/>
              </a:ext>
            </a:extLst>
          </p:cNvPr>
          <p:cNvSpPr/>
          <p:nvPr/>
        </p:nvSpPr>
        <p:spPr>
          <a:xfrm>
            <a:off x="5769386" y="8381941"/>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42" name="Arrow: Right 41">
            <a:extLst>
              <a:ext uri="{FF2B5EF4-FFF2-40B4-BE49-F238E27FC236}">
                <a16:creationId xmlns:a16="http://schemas.microsoft.com/office/drawing/2014/main" id="{EDA9EDF7-364D-30BE-DEC1-106035BE8829}"/>
              </a:ext>
            </a:extLst>
          </p:cNvPr>
          <p:cNvSpPr/>
          <p:nvPr/>
        </p:nvSpPr>
        <p:spPr>
          <a:xfrm>
            <a:off x="8908555" y="8362161"/>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43" name="Arrow: Right 42">
            <a:extLst>
              <a:ext uri="{FF2B5EF4-FFF2-40B4-BE49-F238E27FC236}">
                <a16:creationId xmlns:a16="http://schemas.microsoft.com/office/drawing/2014/main" id="{7D33961D-3A22-ED7C-5C40-F93FC42879A1}"/>
              </a:ext>
            </a:extLst>
          </p:cNvPr>
          <p:cNvSpPr/>
          <p:nvPr/>
        </p:nvSpPr>
        <p:spPr>
          <a:xfrm>
            <a:off x="12063536" y="8361222"/>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pic>
        <p:nvPicPr>
          <p:cNvPr id="44" name="Picture 43" descr="A purple circle with white arrows and a pound sign&#10;&#10;AI-generated content may be incorrect.">
            <a:extLst>
              <a:ext uri="{FF2B5EF4-FFF2-40B4-BE49-F238E27FC236}">
                <a16:creationId xmlns:a16="http://schemas.microsoft.com/office/drawing/2014/main" id="{03A18129-CF98-2A62-D053-77D2037E02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033" y="1929341"/>
            <a:ext cx="827596" cy="827596"/>
          </a:xfrm>
          <a:prstGeom prst="rect">
            <a:avLst/>
          </a:prstGeom>
        </p:spPr>
      </p:pic>
    </p:spTree>
    <p:extLst>
      <p:ext uri="{BB962C8B-B14F-4D97-AF65-F5344CB8AC3E}">
        <p14:creationId xmlns:p14="http://schemas.microsoft.com/office/powerpoint/2010/main" val="178181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48FD7-B027-EB9C-CDE4-3464680314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48218-3138-9115-CCB8-EE37122F21F3}"/>
              </a:ext>
            </a:extLst>
          </p:cNvPr>
          <p:cNvSpPr>
            <a:spLocks noGrp="1"/>
          </p:cNvSpPr>
          <p:nvPr>
            <p:ph type="title"/>
          </p:nvPr>
        </p:nvSpPr>
        <p:spPr/>
        <p:txBody>
          <a:bodyPr/>
          <a:lstStyle/>
          <a:p>
            <a:r>
              <a:rPr lang="en-US" dirty="0"/>
              <a:t>Surveying &amp; Valuation</a:t>
            </a:r>
          </a:p>
        </p:txBody>
      </p:sp>
      <p:sp>
        <p:nvSpPr>
          <p:cNvPr id="4" name="Slide Number Placeholder 3">
            <a:extLst>
              <a:ext uri="{FF2B5EF4-FFF2-40B4-BE49-F238E27FC236}">
                <a16:creationId xmlns:a16="http://schemas.microsoft.com/office/drawing/2014/main" id="{9528621E-5A30-DD00-D7F0-D9496D32869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Freeform: Shape 2">
            <a:extLst>
              <a:ext uri="{FF2B5EF4-FFF2-40B4-BE49-F238E27FC236}">
                <a16:creationId xmlns:a16="http://schemas.microsoft.com/office/drawing/2014/main" id="{7D16F230-7D19-F4D6-D8C3-FA0AB2B6F30E}"/>
              </a:ext>
            </a:extLst>
          </p:cNvPr>
          <p:cNvSpPr/>
          <p:nvPr/>
        </p:nvSpPr>
        <p:spPr>
          <a:xfrm>
            <a:off x="6129734"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2024 </a:t>
            </a:r>
            <a:br>
              <a:rPr lang="en-GB" sz="2400" dirty="0">
                <a:solidFill>
                  <a:srgbClr val="000000"/>
                </a:solidFill>
                <a:cs typeface="Calibri (MS) Light" panose="020B0604020202020204" charset="0"/>
              </a:rPr>
            </a:br>
            <a:r>
              <a:rPr lang="en-GB" sz="2400" dirty="0">
                <a:solidFill>
                  <a:srgbClr val="000000"/>
                </a:solidFill>
                <a:cs typeface="Calibri (MS) Light" panose="020B0604020202020204" charset="0"/>
              </a:rPr>
              <a:t>Revenue £97.8m</a:t>
            </a:r>
          </a:p>
        </p:txBody>
      </p:sp>
      <p:sp>
        <p:nvSpPr>
          <p:cNvPr id="5" name="Freeform: Shape 4">
            <a:extLst>
              <a:ext uri="{FF2B5EF4-FFF2-40B4-BE49-F238E27FC236}">
                <a16:creationId xmlns:a16="http://schemas.microsoft.com/office/drawing/2014/main" id="{95930E0C-D192-3306-6071-2B48592C732A}"/>
              </a:ext>
            </a:extLst>
          </p:cNvPr>
          <p:cNvSpPr/>
          <p:nvPr/>
        </p:nvSpPr>
        <p:spPr>
          <a:xfrm>
            <a:off x="2974753" y="2987420"/>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33C0B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Financials</a:t>
            </a:r>
          </a:p>
        </p:txBody>
      </p:sp>
      <p:sp>
        <p:nvSpPr>
          <p:cNvPr id="7" name="Freeform: Shape 6">
            <a:extLst>
              <a:ext uri="{FF2B5EF4-FFF2-40B4-BE49-F238E27FC236}">
                <a16:creationId xmlns:a16="http://schemas.microsoft.com/office/drawing/2014/main" id="{433C11AA-285F-5A25-4369-D8366CFD0BFB}"/>
              </a:ext>
            </a:extLst>
          </p:cNvPr>
          <p:cNvSpPr/>
          <p:nvPr/>
        </p:nvSpPr>
        <p:spPr>
          <a:xfrm>
            <a:off x="9284715"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2024</a:t>
            </a:r>
            <a:br>
              <a:rPr lang="en-GB" sz="2400" dirty="0">
                <a:solidFill>
                  <a:srgbClr val="000000"/>
                </a:solidFill>
                <a:cs typeface="Calibri (MS) Light" panose="020B0604020202020204" charset="0"/>
              </a:rPr>
            </a:br>
            <a:r>
              <a:rPr lang="en-GB" sz="2400" dirty="0">
                <a:solidFill>
                  <a:srgbClr val="000000"/>
                </a:solidFill>
                <a:cs typeface="Calibri (MS) Light" panose="020B0604020202020204" charset="0"/>
              </a:rPr>
              <a:t>EBIT margin 23%</a:t>
            </a:r>
          </a:p>
        </p:txBody>
      </p:sp>
      <p:sp>
        <p:nvSpPr>
          <p:cNvPr id="9" name="Freeform: Shape 8">
            <a:extLst>
              <a:ext uri="{FF2B5EF4-FFF2-40B4-BE49-F238E27FC236}">
                <a16:creationId xmlns:a16="http://schemas.microsoft.com/office/drawing/2014/main" id="{B6ED6B72-1264-E072-BEC4-EA8FEA615884}"/>
              </a:ext>
            </a:extLst>
          </p:cNvPr>
          <p:cNvSpPr/>
          <p:nvPr/>
        </p:nvSpPr>
        <p:spPr>
          <a:xfrm>
            <a:off x="12439696"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2024</a:t>
            </a:r>
          </a:p>
          <a:p>
            <a:pPr algn="ctr"/>
            <a:r>
              <a:rPr lang="en-GB" sz="2400" dirty="0">
                <a:solidFill>
                  <a:srgbClr val="000000"/>
                </a:solidFill>
                <a:cs typeface="Calibri (MS) Light" panose="020B0604020202020204" charset="0"/>
              </a:rPr>
              <a:t>491k jobs performed</a:t>
            </a:r>
          </a:p>
        </p:txBody>
      </p:sp>
      <p:sp>
        <p:nvSpPr>
          <p:cNvPr id="12" name="Arrow: Right 11">
            <a:extLst>
              <a:ext uri="{FF2B5EF4-FFF2-40B4-BE49-F238E27FC236}">
                <a16:creationId xmlns:a16="http://schemas.microsoft.com/office/drawing/2014/main" id="{3A755679-98BF-A02A-DD1B-0718022DDDD4}"/>
              </a:ext>
            </a:extLst>
          </p:cNvPr>
          <p:cNvSpPr/>
          <p:nvPr/>
        </p:nvSpPr>
        <p:spPr>
          <a:xfrm>
            <a:off x="5769384" y="3368473"/>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13" name="Arrow: Right 12">
            <a:extLst>
              <a:ext uri="{FF2B5EF4-FFF2-40B4-BE49-F238E27FC236}">
                <a16:creationId xmlns:a16="http://schemas.microsoft.com/office/drawing/2014/main" id="{2B66DBE8-178B-4150-17CE-1E779BC879D8}"/>
              </a:ext>
            </a:extLst>
          </p:cNvPr>
          <p:cNvSpPr/>
          <p:nvPr/>
        </p:nvSpPr>
        <p:spPr>
          <a:xfrm>
            <a:off x="8908553" y="3348693"/>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16" name="Arrow: Right 15">
            <a:extLst>
              <a:ext uri="{FF2B5EF4-FFF2-40B4-BE49-F238E27FC236}">
                <a16:creationId xmlns:a16="http://schemas.microsoft.com/office/drawing/2014/main" id="{E269E863-7338-02ED-D33A-01EE473045F8}"/>
              </a:ext>
            </a:extLst>
          </p:cNvPr>
          <p:cNvSpPr/>
          <p:nvPr/>
        </p:nvSpPr>
        <p:spPr>
          <a:xfrm>
            <a:off x="12063534" y="3347754"/>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17" name="Freeform: Shape 16">
            <a:extLst>
              <a:ext uri="{FF2B5EF4-FFF2-40B4-BE49-F238E27FC236}">
                <a16:creationId xmlns:a16="http://schemas.microsoft.com/office/drawing/2014/main" id="{B6A6BFDC-ABDC-937A-4AE7-226CDF49ED0E}"/>
              </a:ext>
            </a:extLst>
          </p:cNvPr>
          <p:cNvSpPr/>
          <p:nvPr/>
        </p:nvSpPr>
        <p:spPr>
          <a:xfrm>
            <a:off x="6129734" y="4679295"/>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Lender valuations</a:t>
            </a:r>
          </a:p>
        </p:txBody>
      </p:sp>
      <p:sp>
        <p:nvSpPr>
          <p:cNvPr id="19" name="Freeform: Shape 18">
            <a:extLst>
              <a:ext uri="{FF2B5EF4-FFF2-40B4-BE49-F238E27FC236}">
                <a16:creationId xmlns:a16="http://schemas.microsoft.com/office/drawing/2014/main" id="{8F31EF08-F8E7-14B7-9AA6-D8E9F0C05321}"/>
              </a:ext>
            </a:extLst>
          </p:cNvPr>
          <p:cNvSpPr/>
          <p:nvPr/>
        </p:nvSpPr>
        <p:spPr>
          <a:xfrm>
            <a:off x="2974753" y="4658576"/>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33C0B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Economics</a:t>
            </a:r>
          </a:p>
        </p:txBody>
      </p:sp>
      <p:sp>
        <p:nvSpPr>
          <p:cNvPr id="21" name="Freeform: Shape 20">
            <a:extLst>
              <a:ext uri="{FF2B5EF4-FFF2-40B4-BE49-F238E27FC236}">
                <a16:creationId xmlns:a16="http://schemas.microsoft.com/office/drawing/2014/main" id="{CFDD3F1D-6250-2DAC-5C95-E3445D73F5DC}"/>
              </a:ext>
            </a:extLst>
          </p:cNvPr>
          <p:cNvSpPr/>
          <p:nvPr/>
        </p:nvSpPr>
        <p:spPr>
          <a:xfrm>
            <a:off x="9284715" y="4679295"/>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Consumer surveys</a:t>
            </a:r>
          </a:p>
        </p:txBody>
      </p:sp>
      <p:sp>
        <p:nvSpPr>
          <p:cNvPr id="22" name="Freeform: Shape 21">
            <a:extLst>
              <a:ext uri="{FF2B5EF4-FFF2-40B4-BE49-F238E27FC236}">
                <a16:creationId xmlns:a16="http://schemas.microsoft.com/office/drawing/2014/main" id="{8A716CB4-74C0-7E78-6616-16226D733438}"/>
              </a:ext>
            </a:extLst>
          </p:cNvPr>
          <p:cNvSpPr/>
          <p:nvPr/>
        </p:nvSpPr>
        <p:spPr>
          <a:xfrm>
            <a:off x="12439696" y="4679295"/>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Asset management</a:t>
            </a:r>
          </a:p>
        </p:txBody>
      </p:sp>
      <p:sp>
        <p:nvSpPr>
          <p:cNvPr id="23" name="Arrow: Right 22">
            <a:extLst>
              <a:ext uri="{FF2B5EF4-FFF2-40B4-BE49-F238E27FC236}">
                <a16:creationId xmlns:a16="http://schemas.microsoft.com/office/drawing/2014/main" id="{6AD2C6DB-D1AC-6032-95C1-5AAD0127817C}"/>
              </a:ext>
            </a:extLst>
          </p:cNvPr>
          <p:cNvSpPr/>
          <p:nvPr/>
        </p:nvSpPr>
        <p:spPr>
          <a:xfrm>
            <a:off x="5769384" y="5039629"/>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45" name="Arrow: Right 44">
            <a:extLst>
              <a:ext uri="{FF2B5EF4-FFF2-40B4-BE49-F238E27FC236}">
                <a16:creationId xmlns:a16="http://schemas.microsoft.com/office/drawing/2014/main" id="{0872919D-259F-59A8-8562-07E44EF1E52F}"/>
              </a:ext>
            </a:extLst>
          </p:cNvPr>
          <p:cNvSpPr/>
          <p:nvPr/>
        </p:nvSpPr>
        <p:spPr>
          <a:xfrm>
            <a:off x="8908553" y="5019849"/>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46" name="Arrow: Right 45">
            <a:extLst>
              <a:ext uri="{FF2B5EF4-FFF2-40B4-BE49-F238E27FC236}">
                <a16:creationId xmlns:a16="http://schemas.microsoft.com/office/drawing/2014/main" id="{21301837-6BC2-D5E1-B279-327DEB3A4EB2}"/>
              </a:ext>
            </a:extLst>
          </p:cNvPr>
          <p:cNvSpPr/>
          <p:nvPr/>
        </p:nvSpPr>
        <p:spPr>
          <a:xfrm>
            <a:off x="12063534" y="5018910"/>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47" name="Freeform: Shape 46">
            <a:extLst>
              <a:ext uri="{FF2B5EF4-FFF2-40B4-BE49-F238E27FC236}">
                <a16:creationId xmlns:a16="http://schemas.microsoft.com/office/drawing/2014/main" id="{3AD0BB5D-1C54-E8EC-9F2C-3CC489749555}"/>
              </a:ext>
            </a:extLst>
          </p:cNvPr>
          <p:cNvSpPr/>
          <p:nvPr/>
        </p:nvSpPr>
        <p:spPr>
          <a:xfrm>
            <a:off x="6129734"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dirty="0">
                <a:solidFill>
                  <a:srgbClr val="000000"/>
                </a:solidFill>
                <a:cs typeface="Calibri (MS) Light" panose="020B0604020202020204" charset="0"/>
              </a:rPr>
              <a:t>5 of 6 </a:t>
            </a:r>
            <a:br>
              <a:rPr lang="en-US" sz="2400" dirty="0">
                <a:solidFill>
                  <a:srgbClr val="000000"/>
                </a:solidFill>
                <a:cs typeface="Calibri (MS) Light" panose="020B0604020202020204" charset="0"/>
              </a:rPr>
            </a:br>
            <a:r>
              <a:rPr lang="en-US" sz="2400" dirty="0">
                <a:solidFill>
                  <a:srgbClr val="000000"/>
                </a:solidFill>
                <a:cs typeface="Calibri (MS) Light" panose="020B0604020202020204" charset="0"/>
              </a:rPr>
              <a:t>largest lenders</a:t>
            </a:r>
          </a:p>
          <a:p>
            <a:pPr algn="ctr"/>
            <a:r>
              <a:rPr lang="en-US" sz="2400" dirty="0">
                <a:solidFill>
                  <a:srgbClr val="000000"/>
                </a:solidFill>
                <a:cs typeface="Calibri (MS) Light" panose="020B0604020202020204" charset="0"/>
              </a:rPr>
              <a:t>Multi-year contracts </a:t>
            </a:r>
          </a:p>
        </p:txBody>
      </p:sp>
      <p:sp>
        <p:nvSpPr>
          <p:cNvPr id="48" name="Freeform: Shape 47">
            <a:extLst>
              <a:ext uri="{FF2B5EF4-FFF2-40B4-BE49-F238E27FC236}">
                <a16:creationId xmlns:a16="http://schemas.microsoft.com/office/drawing/2014/main" id="{830BCFD6-B813-C35D-506A-50C919F22996}"/>
              </a:ext>
            </a:extLst>
          </p:cNvPr>
          <p:cNvSpPr/>
          <p:nvPr/>
        </p:nvSpPr>
        <p:spPr>
          <a:xfrm>
            <a:off x="2974753" y="6329732"/>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33C0B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Strengths</a:t>
            </a:r>
          </a:p>
        </p:txBody>
      </p:sp>
      <p:sp>
        <p:nvSpPr>
          <p:cNvPr id="49" name="Freeform: Shape 48">
            <a:extLst>
              <a:ext uri="{FF2B5EF4-FFF2-40B4-BE49-F238E27FC236}">
                <a16:creationId xmlns:a16="http://schemas.microsoft.com/office/drawing/2014/main" id="{E24ACB98-666D-BF2B-87A9-F1EC1698AB32}"/>
              </a:ext>
            </a:extLst>
          </p:cNvPr>
          <p:cNvSpPr/>
          <p:nvPr/>
        </p:nvSpPr>
        <p:spPr>
          <a:xfrm>
            <a:off x="9284715"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469 surveyors nationwide</a:t>
            </a:r>
          </a:p>
        </p:txBody>
      </p:sp>
      <p:sp>
        <p:nvSpPr>
          <p:cNvPr id="50" name="Freeform: Shape 49">
            <a:extLst>
              <a:ext uri="{FF2B5EF4-FFF2-40B4-BE49-F238E27FC236}">
                <a16:creationId xmlns:a16="http://schemas.microsoft.com/office/drawing/2014/main" id="{25C91D62-DDF2-195D-0363-FFE58FA81D18}"/>
              </a:ext>
            </a:extLst>
          </p:cNvPr>
          <p:cNvSpPr/>
          <p:nvPr/>
        </p:nvSpPr>
        <p:spPr>
          <a:xfrm>
            <a:off x="12439696"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Proprietary datasets</a:t>
            </a:r>
          </a:p>
        </p:txBody>
      </p:sp>
      <p:sp>
        <p:nvSpPr>
          <p:cNvPr id="51" name="Arrow: Right 50">
            <a:extLst>
              <a:ext uri="{FF2B5EF4-FFF2-40B4-BE49-F238E27FC236}">
                <a16:creationId xmlns:a16="http://schemas.microsoft.com/office/drawing/2014/main" id="{95D437E2-B302-AEEB-3D39-20A89D6118FE}"/>
              </a:ext>
            </a:extLst>
          </p:cNvPr>
          <p:cNvSpPr/>
          <p:nvPr/>
        </p:nvSpPr>
        <p:spPr>
          <a:xfrm>
            <a:off x="5769384" y="6710785"/>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52" name="Arrow: Right 51">
            <a:extLst>
              <a:ext uri="{FF2B5EF4-FFF2-40B4-BE49-F238E27FC236}">
                <a16:creationId xmlns:a16="http://schemas.microsoft.com/office/drawing/2014/main" id="{F36EAC30-700A-D76B-F4CB-00FF012BD6A5}"/>
              </a:ext>
            </a:extLst>
          </p:cNvPr>
          <p:cNvSpPr/>
          <p:nvPr/>
        </p:nvSpPr>
        <p:spPr>
          <a:xfrm>
            <a:off x="8908553" y="6691005"/>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53" name="Arrow: Right 52">
            <a:extLst>
              <a:ext uri="{FF2B5EF4-FFF2-40B4-BE49-F238E27FC236}">
                <a16:creationId xmlns:a16="http://schemas.microsoft.com/office/drawing/2014/main" id="{F9AA27D2-917E-C15A-3520-52300D4226FC}"/>
              </a:ext>
            </a:extLst>
          </p:cNvPr>
          <p:cNvSpPr/>
          <p:nvPr/>
        </p:nvSpPr>
        <p:spPr>
          <a:xfrm>
            <a:off x="12063534" y="6690066"/>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54" name="Freeform: Shape 53">
            <a:extLst>
              <a:ext uri="{FF2B5EF4-FFF2-40B4-BE49-F238E27FC236}">
                <a16:creationId xmlns:a16="http://schemas.microsoft.com/office/drawing/2014/main" id="{2B212904-D741-DF3E-6960-6C8FDEE2DD86}"/>
              </a:ext>
            </a:extLst>
          </p:cNvPr>
          <p:cNvSpPr/>
          <p:nvPr/>
        </p:nvSpPr>
        <p:spPr>
          <a:xfrm>
            <a:off x="6129734"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Specialist products </a:t>
            </a:r>
          </a:p>
        </p:txBody>
      </p:sp>
      <p:sp>
        <p:nvSpPr>
          <p:cNvPr id="55" name="Freeform: Shape 54">
            <a:extLst>
              <a:ext uri="{FF2B5EF4-FFF2-40B4-BE49-F238E27FC236}">
                <a16:creationId xmlns:a16="http://schemas.microsoft.com/office/drawing/2014/main" id="{604F8AB9-3F61-AB0B-1B61-1A9FF7B52D5E}"/>
              </a:ext>
            </a:extLst>
          </p:cNvPr>
          <p:cNvSpPr/>
          <p:nvPr/>
        </p:nvSpPr>
        <p:spPr>
          <a:xfrm>
            <a:off x="2974753" y="8000888"/>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33C0B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Growth levers </a:t>
            </a:r>
          </a:p>
        </p:txBody>
      </p:sp>
      <p:sp>
        <p:nvSpPr>
          <p:cNvPr id="56" name="Freeform: Shape 55">
            <a:extLst>
              <a:ext uri="{FF2B5EF4-FFF2-40B4-BE49-F238E27FC236}">
                <a16:creationId xmlns:a16="http://schemas.microsoft.com/office/drawing/2014/main" id="{68D12C46-53E5-3838-56D1-57A69EFF0199}"/>
              </a:ext>
            </a:extLst>
          </p:cNvPr>
          <p:cNvSpPr/>
          <p:nvPr/>
        </p:nvSpPr>
        <p:spPr>
          <a:xfrm>
            <a:off x="9284715"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Data products</a:t>
            </a:r>
          </a:p>
          <a:p>
            <a:pPr algn="ctr"/>
            <a:r>
              <a:rPr lang="en-GB" sz="2400" dirty="0">
                <a:solidFill>
                  <a:srgbClr val="000000"/>
                </a:solidFill>
                <a:cs typeface="Calibri (MS) Light" panose="020B0604020202020204" charset="0"/>
              </a:rPr>
              <a:t>Adjacent markets</a:t>
            </a:r>
          </a:p>
        </p:txBody>
      </p:sp>
      <p:sp>
        <p:nvSpPr>
          <p:cNvPr id="57" name="Freeform: Shape 56">
            <a:extLst>
              <a:ext uri="{FF2B5EF4-FFF2-40B4-BE49-F238E27FC236}">
                <a16:creationId xmlns:a16="http://schemas.microsoft.com/office/drawing/2014/main" id="{F1F118E2-941D-7DA3-805A-976D3D458DE4}"/>
              </a:ext>
            </a:extLst>
          </p:cNvPr>
          <p:cNvSpPr/>
          <p:nvPr/>
        </p:nvSpPr>
        <p:spPr>
          <a:xfrm>
            <a:off x="12439696"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Consumer home surveys</a:t>
            </a:r>
          </a:p>
        </p:txBody>
      </p:sp>
      <p:sp>
        <p:nvSpPr>
          <p:cNvPr id="58" name="Arrow: Right 57">
            <a:extLst>
              <a:ext uri="{FF2B5EF4-FFF2-40B4-BE49-F238E27FC236}">
                <a16:creationId xmlns:a16="http://schemas.microsoft.com/office/drawing/2014/main" id="{CE51021A-732E-F160-493E-C617C4775188}"/>
              </a:ext>
            </a:extLst>
          </p:cNvPr>
          <p:cNvSpPr/>
          <p:nvPr/>
        </p:nvSpPr>
        <p:spPr>
          <a:xfrm>
            <a:off x="5769384" y="8381941"/>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59" name="Arrow: Right 58">
            <a:extLst>
              <a:ext uri="{FF2B5EF4-FFF2-40B4-BE49-F238E27FC236}">
                <a16:creationId xmlns:a16="http://schemas.microsoft.com/office/drawing/2014/main" id="{E3426396-982B-DFE1-83DA-0399DF5395CF}"/>
              </a:ext>
            </a:extLst>
          </p:cNvPr>
          <p:cNvSpPr/>
          <p:nvPr/>
        </p:nvSpPr>
        <p:spPr>
          <a:xfrm>
            <a:off x="8908553" y="8362161"/>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60" name="Arrow: Right 59">
            <a:extLst>
              <a:ext uri="{FF2B5EF4-FFF2-40B4-BE49-F238E27FC236}">
                <a16:creationId xmlns:a16="http://schemas.microsoft.com/office/drawing/2014/main" id="{8D86F5A6-10F5-E27B-89F8-7A89BAD8762E}"/>
              </a:ext>
            </a:extLst>
          </p:cNvPr>
          <p:cNvSpPr/>
          <p:nvPr/>
        </p:nvSpPr>
        <p:spPr>
          <a:xfrm>
            <a:off x="12063534" y="8361222"/>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pic>
        <p:nvPicPr>
          <p:cNvPr id="61" name="Picture 60" descr="A logo of a house with a magnifying glass&#10;&#10;AI-generated content may be incorrect.">
            <a:extLst>
              <a:ext uri="{FF2B5EF4-FFF2-40B4-BE49-F238E27FC236}">
                <a16:creationId xmlns:a16="http://schemas.microsoft.com/office/drawing/2014/main" id="{484744EB-C155-E3E4-B048-FBDAE29A12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033" y="1929341"/>
            <a:ext cx="827596" cy="827596"/>
          </a:xfrm>
          <a:prstGeom prst="rect">
            <a:avLst/>
          </a:prstGeom>
        </p:spPr>
      </p:pic>
    </p:spTree>
    <p:extLst>
      <p:ext uri="{BB962C8B-B14F-4D97-AF65-F5344CB8AC3E}">
        <p14:creationId xmlns:p14="http://schemas.microsoft.com/office/powerpoint/2010/main" val="360053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A0E2E-00D6-6CD7-E9DA-680D4D5B4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775D2-AE26-C436-65FC-C62A0FE17329}"/>
              </a:ext>
            </a:extLst>
          </p:cNvPr>
          <p:cNvSpPr>
            <a:spLocks noGrp="1"/>
          </p:cNvSpPr>
          <p:nvPr>
            <p:ph type="title"/>
          </p:nvPr>
        </p:nvSpPr>
        <p:spPr/>
        <p:txBody>
          <a:bodyPr/>
          <a:lstStyle/>
          <a:p>
            <a:r>
              <a:rPr lang="en-US" dirty="0"/>
              <a:t>Estate Agency Franchising</a:t>
            </a:r>
          </a:p>
        </p:txBody>
      </p:sp>
      <p:sp>
        <p:nvSpPr>
          <p:cNvPr id="4" name="Slide Number Placeholder 3">
            <a:extLst>
              <a:ext uri="{FF2B5EF4-FFF2-40B4-BE49-F238E27FC236}">
                <a16:creationId xmlns:a16="http://schemas.microsoft.com/office/drawing/2014/main" id="{88E4E01A-AEC9-1CC8-4FCD-EFFE9C401C7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D0799400-86CA-DADF-D21D-064F1576453F}"/>
              </a:ext>
            </a:extLst>
          </p:cNvPr>
          <p:cNvSpPr/>
          <p:nvPr/>
        </p:nvSpPr>
        <p:spPr>
          <a:xfrm>
            <a:off x="6129736"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2024 </a:t>
            </a:r>
            <a:br>
              <a:rPr lang="en-GB" sz="2400" dirty="0">
                <a:solidFill>
                  <a:srgbClr val="000000"/>
                </a:solidFill>
                <a:cs typeface="Calibri (MS) Light" panose="020B0604020202020204" charset="0"/>
              </a:rPr>
            </a:br>
            <a:r>
              <a:rPr lang="en-GB" sz="2400" dirty="0">
                <a:solidFill>
                  <a:srgbClr val="000000"/>
                </a:solidFill>
                <a:cs typeface="Calibri (MS) Light" panose="020B0604020202020204" charset="0"/>
              </a:rPr>
              <a:t>Revenue £27m</a:t>
            </a:r>
          </a:p>
        </p:txBody>
      </p:sp>
      <p:sp>
        <p:nvSpPr>
          <p:cNvPr id="8" name="Freeform: Shape 7">
            <a:extLst>
              <a:ext uri="{FF2B5EF4-FFF2-40B4-BE49-F238E27FC236}">
                <a16:creationId xmlns:a16="http://schemas.microsoft.com/office/drawing/2014/main" id="{59C86932-D782-0938-8CA2-D2C0DDE0CD5C}"/>
              </a:ext>
            </a:extLst>
          </p:cNvPr>
          <p:cNvSpPr/>
          <p:nvPr/>
        </p:nvSpPr>
        <p:spPr>
          <a:xfrm>
            <a:off x="2974755" y="2987420"/>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00245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Financials</a:t>
            </a:r>
          </a:p>
        </p:txBody>
      </p:sp>
      <p:sp>
        <p:nvSpPr>
          <p:cNvPr id="10" name="Freeform: Shape 9">
            <a:extLst>
              <a:ext uri="{FF2B5EF4-FFF2-40B4-BE49-F238E27FC236}">
                <a16:creationId xmlns:a16="http://schemas.microsoft.com/office/drawing/2014/main" id="{BD2162C4-E1AE-5194-9C8F-CD47369A26CC}"/>
              </a:ext>
            </a:extLst>
          </p:cNvPr>
          <p:cNvSpPr/>
          <p:nvPr/>
        </p:nvSpPr>
        <p:spPr>
          <a:xfrm>
            <a:off x="9284717"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2024 </a:t>
            </a:r>
            <a:br>
              <a:rPr lang="en-GB" sz="2400" dirty="0">
                <a:solidFill>
                  <a:srgbClr val="000000"/>
                </a:solidFill>
                <a:cs typeface="Calibri (MS) Light" panose="020B0604020202020204" charset="0"/>
              </a:rPr>
            </a:br>
            <a:r>
              <a:rPr lang="en-GB" sz="2400" dirty="0">
                <a:solidFill>
                  <a:srgbClr val="000000"/>
                </a:solidFill>
                <a:cs typeface="Calibri (MS) Light" panose="020B0604020202020204" charset="0"/>
              </a:rPr>
              <a:t>EBIT margin 28%</a:t>
            </a:r>
          </a:p>
        </p:txBody>
      </p:sp>
      <p:sp>
        <p:nvSpPr>
          <p:cNvPr id="11" name="Freeform: Shape 10">
            <a:extLst>
              <a:ext uri="{FF2B5EF4-FFF2-40B4-BE49-F238E27FC236}">
                <a16:creationId xmlns:a16="http://schemas.microsoft.com/office/drawing/2014/main" id="{50938868-07FE-2926-EC55-5FFAB7BF8124}"/>
              </a:ext>
            </a:extLst>
          </p:cNvPr>
          <p:cNvSpPr/>
          <p:nvPr/>
        </p:nvSpPr>
        <p:spPr>
          <a:xfrm>
            <a:off x="12439698" y="3008139"/>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310 territories</a:t>
            </a:r>
          </a:p>
          <a:p>
            <a:pPr algn="ctr"/>
            <a:r>
              <a:rPr lang="en-GB" sz="2400" dirty="0">
                <a:solidFill>
                  <a:srgbClr val="000000"/>
                </a:solidFill>
                <a:cs typeface="Calibri (MS) Light" panose="020B0604020202020204" charset="0"/>
              </a:rPr>
              <a:t>60 franchisees</a:t>
            </a:r>
          </a:p>
          <a:p>
            <a:pPr algn="ctr"/>
            <a:r>
              <a:rPr lang="en-GB" sz="2000" dirty="0">
                <a:solidFill>
                  <a:srgbClr val="000000"/>
                </a:solidFill>
                <a:cs typeface="Calibri (MS) Light" panose="020B0604020202020204" charset="0"/>
              </a:rPr>
              <a:t>20k sales/37k properties </a:t>
            </a:r>
          </a:p>
        </p:txBody>
      </p:sp>
      <p:sp>
        <p:nvSpPr>
          <p:cNvPr id="14" name="Arrow: Right 13">
            <a:extLst>
              <a:ext uri="{FF2B5EF4-FFF2-40B4-BE49-F238E27FC236}">
                <a16:creationId xmlns:a16="http://schemas.microsoft.com/office/drawing/2014/main" id="{24162311-7EAB-B64B-20BA-5D92689E66F6}"/>
              </a:ext>
            </a:extLst>
          </p:cNvPr>
          <p:cNvSpPr/>
          <p:nvPr/>
        </p:nvSpPr>
        <p:spPr>
          <a:xfrm>
            <a:off x="5769386" y="3368473"/>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15" name="Arrow: Right 14">
            <a:extLst>
              <a:ext uri="{FF2B5EF4-FFF2-40B4-BE49-F238E27FC236}">
                <a16:creationId xmlns:a16="http://schemas.microsoft.com/office/drawing/2014/main" id="{58CD1CA8-316C-1CC2-AF47-8DF0A37B16AF}"/>
              </a:ext>
            </a:extLst>
          </p:cNvPr>
          <p:cNvSpPr/>
          <p:nvPr/>
        </p:nvSpPr>
        <p:spPr>
          <a:xfrm>
            <a:off x="8908555" y="3348693"/>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18" name="Arrow: Right 17">
            <a:extLst>
              <a:ext uri="{FF2B5EF4-FFF2-40B4-BE49-F238E27FC236}">
                <a16:creationId xmlns:a16="http://schemas.microsoft.com/office/drawing/2014/main" id="{BD944582-95F8-A896-055A-95F5EC30EF25}"/>
              </a:ext>
            </a:extLst>
          </p:cNvPr>
          <p:cNvSpPr/>
          <p:nvPr/>
        </p:nvSpPr>
        <p:spPr>
          <a:xfrm>
            <a:off x="12063536" y="3347754"/>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20" name="Freeform: Shape 19">
            <a:extLst>
              <a:ext uri="{FF2B5EF4-FFF2-40B4-BE49-F238E27FC236}">
                <a16:creationId xmlns:a16="http://schemas.microsoft.com/office/drawing/2014/main" id="{771259A6-6E09-872E-675B-2DA0CE450251}"/>
              </a:ext>
            </a:extLst>
          </p:cNvPr>
          <p:cNvSpPr/>
          <p:nvPr/>
        </p:nvSpPr>
        <p:spPr>
          <a:xfrm>
            <a:off x="6129736" y="4679295"/>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Royalties </a:t>
            </a:r>
          </a:p>
        </p:txBody>
      </p:sp>
      <p:sp>
        <p:nvSpPr>
          <p:cNvPr id="24" name="Freeform: Shape 23">
            <a:extLst>
              <a:ext uri="{FF2B5EF4-FFF2-40B4-BE49-F238E27FC236}">
                <a16:creationId xmlns:a16="http://schemas.microsoft.com/office/drawing/2014/main" id="{8DF65862-4F63-D055-363C-1ED9B89178C1}"/>
              </a:ext>
            </a:extLst>
          </p:cNvPr>
          <p:cNvSpPr/>
          <p:nvPr/>
        </p:nvSpPr>
        <p:spPr>
          <a:xfrm>
            <a:off x="2974755" y="4658576"/>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00245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Economics</a:t>
            </a:r>
          </a:p>
        </p:txBody>
      </p:sp>
      <p:sp>
        <p:nvSpPr>
          <p:cNvPr id="25" name="Freeform: Shape 24">
            <a:extLst>
              <a:ext uri="{FF2B5EF4-FFF2-40B4-BE49-F238E27FC236}">
                <a16:creationId xmlns:a16="http://schemas.microsoft.com/office/drawing/2014/main" id="{19DE8434-D906-F113-9E2D-98064B871301}"/>
              </a:ext>
            </a:extLst>
          </p:cNvPr>
          <p:cNvSpPr/>
          <p:nvPr/>
        </p:nvSpPr>
        <p:spPr>
          <a:xfrm>
            <a:off x="9284717" y="4679295"/>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Other fees</a:t>
            </a:r>
          </a:p>
        </p:txBody>
      </p:sp>
      <p:sp>
        <p:nvSpPr>
          <p:cNvPr id="26" name="Freeform: Shape 25">
            <a:extLst>
              <a:ext uri="{FF2B5EF4-FFF2-40B4-BE49-F238E27FC236}">
                <a16:creationId xmlns:a16="http://schemas.microsoft.com/office/drawing/2014/main" id="{D39D97A4-E542-FD76-0566-7D4452B9BEE9}"/>
              </a:ext>
            </a:extLst>
          </p:cNvPr>
          <p:cNvSpPr/>
          <p:nvPr/>
        </p:nvSpPr>
        <p:spPr>
          <a:xfrm>
            <a:off x="12439698" y="4679295"/>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Value-add services</a:t>
            </a:r>
          </a:p>
        </p:txBody>
      </p:sp>
      <p:sp>
        <p:nvSpPr>
          <p:cNvPr id="27" name="Arrow: Right 26">
            <a:extLst>
              <a:ext uri="{FF2B5EF4-FFF2-40B4-BE49-F238E27FC236}">
                <a16:creationId xmlns:a16="http://schemas.microsoft.com/office/drawing/2014/main" id="{6C626248-F01F-94A4-A2AB-36961F7602B8}"/>
              </a:ext>
            </a:extLst>
          </p:cNvPr>
          <p:cNvSpPr/>
          <p:nvPr/>
        </p:nvSpPr>
        <p:spPr>
          <a:xfrm>
            <a:off x="5769386" y="5039629"/>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28" name="Arrow: Right 27">
            <a:extLst>
              <a:ext uri="{FF2B5EF4-FFF2-40B4-BE49-F238E27FC236}">
                <a16:creationId xmlns:a16="http://schemas.microsoft.com/office/drawing/2014/main" id="{F8667D90-4C82-E88B-5EC2-4D69DD0341A4}"/>
              </a:ext>
            </a:extLst>
          </p:cNvPr>
          <p:cNvSpPr/>
          <p:nvPr/>
        </p:nvSpPr>
        <p:spPr>
          <a:xfrm>
            <a:off x="8908555" y="5019849"/>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29" name="Arrow: Right 28">
            <a:extLst>
              <a:ext uri="{FF2B5EF4-FFF2-40B4-BE49-F238E27FC236}">
                <a16:creationId xmlns:a16="http://schemas.microsoft.com/office/drawing/2014/main" id="{F9047267-7805-AC43-BD4C-67E47B908763}"/>
              </a:ext>
            </a:extLst>
          </p:cNvPr>
          <p:cNvSpPr/>
          <p:nvPr/>
        </p:nvSpPr>
        <p:spPr>
          <a:xfrm>
            <a:off x="12063536" y="5018910"/>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30" name="Freeform: Shape 29">
            <a:extLst>
              <a:ext uri="{FF2B5EF4-FFF2-40B4-BE49-F238E27FC236}">
                <a16:creationId xmlns:a16="http://schemas.microsoft.com/office/drawing/2014/main" id="{0BCFA1B1-849E-8240-91D4-E28D72BB0489}"/>
              </a:ext>
            </a:extLst>
          </p:cNvPr>
          <p:cNvSpPr/>
          <p:nvPr/>
        </p:nvSpPr>
        <p:spPr>
          <a:xfrm>
            <a:off x="6129736"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dirty="0">
                <a:solidFill>
                  <a:srgbClr val="000000"/>
                </a:solidFill>
                <a:cs typeface="Calibri (MS) Light" panose="020B0604020202020204" charset="0"/>
              </a:rPr>
              <a:t>Strong brands</a:t>
            </a:r>
          </a:p>
        </p:txBody>
      </p:sp>
      <p:sp>
        <p:nvSpPr>
          <p:cNvPr id="31" name="Freeform: Shape 30">
            <a:extLst>
              <a:ext uri="{FF2B5EF4-FFF2-40B4-BE49-F238E27FC236}">
                <a16:creationId xmlns:a16="http://schemas.microsoft.com/office/drawing/2014/main" id="{71D33D5D-C58B-D765-11EB-8FAEC7E14451}"/>
              </a:ext>
            </a:extLst>
          </p:cNvPr>
          <p:cNvSpPr/>
          <p:nvPr/>
        </p:nvSpPr>
        <p:spPr>
          <a:xfrm>
            <a:off x="2974755" y="6329732"/>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00245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Strengths</a:t>
            </a:r>
          </a:p>
        </p:txBody>
      </p:sp>
      <p:sp>
        <p:nvSpPr>
          <p:cNvPr id="32" name="Freeform: Shape 31">
            <a:extLst>
              <a:ext uri="{FF2B5EF4-FFF2-40B4-BE49-F238E27FC236}">
                <a16:creationId xmlns:a16="http://schemas.microsoft.com/office/drawing/2014/main" id="{BA352FF7-BB15-1DF6-A85D-9F7D6127BAB1}"/>
              </a:ext>
            </a:extLst>
          </p:cNvPr>
          <p:cNvSpPr/>
          <p:nvPr/>
        </p:nvSpPr>
        <p:spPr>
          <a:xfrm>
            <a:off x="9284717"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Range of services </a:t>
            </a:r>
          </a:p>
          <a:p>
            <a:pPr algn="ctr"/>
            <a:r>
              <a:rPr lang="en-GB" sz="2400" dirty="0">
                <a:solidFill>
                  <a:srgbClr val="000000"/>
                </a:solidFill>
                <a:cs typeface="Calibri (MS) Light" panose="020B0604020202020204" charset="0"/>
              </a:rPr>
              <a:t>Sector experience </a:t>
            </a:r>
          </a:p>
        </p:txBody>
      </p:sp>
      <p:sp>
        <p:nvSpPr>
          <p:cNvPr id="33" name="Freeform: Shape 32">
            <a:extLst>
              <a:ext uri="{FF2B5EF4-FFF2-40B4-BE49-F238E27FC236}">
                <a16:creationId xmlns:a16="http://schemas.microsoft.com/office/drawing/2014/main" id="{3A217043-BE7D-5A7A-03F5-DEA4EC8539D4}"/>
              </a:ext>
            </a:extLst>
          </p:cNvPr>
          <p:cNvSpPr/>
          <p:nvPr/>
        </p:nvSpPr>
        <p:spPr>
          <a:xfrm>
            <a:off x="12439698" y="6350451"/>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Long term contracts </a:t>
            </a:r>
          </a:p>
        </p:txBody>
      </p:sp>
      <p:sp>
        <p:nvSpPr>
          <p:cNvPr id="34" name="Arrow: Right 33">
            <a:extLst>
              <a:ext uri="{FF2B5EF4-FFF2-40B4-BE49-F238E27FC236}">
                <a16:creationId xmlns:a16="http://schemas.microsoft.com/office/drawing/2014/main" id="{9865FD20-F55F-A55D-94CB-E32AA924A2E9}"/>
              </a:ext>
            </a:extLst>
          </p:cNvPr>
          <p:cNvSpPr/>
          <p:nvPr/>
        </p:nvSpPr>
        <p:spPr>
          <a:xfrm>
            <a:off x="5769386" y="6710785"/>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35" name="Arrow: Right 34">
            <a:extLst>
              <a:ext uri="{FF2B5EF4-FFF2-40B4-BE49-F238E27FC236}">
                <a16:creationId xmlns:a16="http://schemas.microsoft.com/office/drawing/2014/main" id="{0ADBA440-1595-7891-3B99-8FCCEDFD9BDE}"/>
              </a:ext>
            </a:extLst>
          </p:cNvPr>
          <p:cNvSpPr/>
          <p:nvPr/>
        </p:nvSpPr>
        <p:spPr>
          <a:xfrm>
            <a:off x="8908555" y="6691005"/>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36" name="Arrow: Right 35">
            <a:extLst>
              <a:ext uri="{FF2B5EF4-FFF2-40B4-BE49-F238E27FC236}">
                <a16:creationId xmlns:a16="http://schemas.microsoft.com/office/drawing/2014/main" id="{E64C13E2-A087-7B05-64E3-3B35EDC676C9}"/>
              </a:ext>
            </a:extLst>
          </p:cNvPr>
          <p:cNvSpPr/>
          <p:nvPr/>
        </p:nvSpPr>
        <p:spPr>
          <a:xfrm>
            <a:off x="12063536" y="6690066"/>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37" name="Freeform: Shape 36">
            <a:extLst>
              <a:ext uri="{FF2B5EF4-FFF2-40B4-BE49-F238E27FC236}">
                <a16:creationId xmlns:a16="http://schemas.microsoft.com/office/drawing/2014/main" id="{53971E30-BD91-2300-17F9-BFD75660ACA1}"/>
              </a:ext>
            </a:extLst>
          </p:cNvPr>
          <p:cNvSpPr/>
          <p:nvPr/>
        </p:nvSpPr>
        <p:spPr>
          <a:xfrm>
            <a:off x="6129736"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Lettings </a:t>
            </a:r>
            <a:br>
              <a:rPr lang="en-GB" sz="2400" dirty="0">
                <a:solidFill>
                  <a:srgbClr val="000000"/>
                </a:solidFill>
                <a:cs typeface="Calibri (MS) Light" panose="020B0604020202020204" charset="0"/>
              </a:rPr>
            </a:br>
            <a:r>
              <a:rPr lang="en-GB" sz="2400" dirty="0">
                <a:solidFill>
                  <a:srgbClr val="000000"/>
                </a:solidFill>
                <a:cs typeface="Calibri (MS) Light" panose="020B0604020202020204" charset="0"/>
              </a:rPr>
              <a:t>books</a:t>
            </a:r>
          </a:p>
        </p:txBody>
      </p:sp>
      <p:sp>
        <p:nvSpPr>
          <p:cNvPr id="38" name="Freeform: Shape 37">
            <a:extLst>
              <a:ext uri="{FF2B5EF4-FFF2-40B4-BE49-F238E27FC236}">
                <a16:creationId xmlns:a16="http://schemas.microsoft.com/office/drawing/2014/main" id="{133B12E3-AB99-D647-F829-5E69D5B389BB}"/>
              </a:ext>
            </a:extLst>
          </p:cNvPr>
          <p:cNvSpPr/>
          <p:nvPr/>
        </p:nvSpPr>
        <p:spPr>
          <a:xfrm>
            <a:off x="2974755" y="8000888"/>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00245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cs typeface="Calibri (MS) Light" panose="020B0604020202020204" charset="0"/>
              </a:rPr>
              <a:t>Growth levers </a:t>
            </a:r>
          </a:p>
        </p:txBody>
      </p:sp>
      <p:sp>
        <p:nvSpPr>
          <p:cNvPr id="39" name="Freeform: Shape 38">
            <a:extLst>
              <a:ext uri="{FF2B5EF4-FFF2-40B4-BE49-F238E27FC236}">
                <a16:creationId xmlns:a16="http://schemas.microsoft.com/office/drawing/2014/main" id="{D1D23922-5849-A2F4-2039-DC6A6DF909E3}"/>
              </a:ext>
            </a:extLst>
          </p:cNvPr>
          <p:cNvSpPr/>
          <p:nvPr/>
        </p:nvSpPr>
        <p:spPr>
          <a:xfrm>
            <a:off x="9284717"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Territory expansion </a:t>
            </a:r>
          </a:p>
        </p:txBody>
      </p:sp>
      <p:sp>
        <p:nvSpPr>
          <p:cNvPr id="40" name="Freeform: Shape 39">
            <a:extLst>
              <a:ext uri="{FF2B5EF4-FFF2-40B4-BE49-F238E27FC236}">
                <a16:creationId xmlns:a16="http://schemas.microsoft.com/office/drawing/2014/main" id="{085D1FB0-EDC5-C1BE-3DD3-C43115C0FCF2}"/>
              </a:ext>
            </a:extLst>
          </p:cNvPr>
          <p:cNvSpPr/>
          <p:nvPr/>
        </p:nvSpPr>
        <p:spPr>
          <a:xfrm>
            <a:off x="12439698" y="8021607"/>
            <a:ext cx="2870832" cy="1349318"/>
          </a:xfrm>
          <a:custGeom>
            <a:avLst/>
            <a:gdLst>
              <a:gd name="connsiteX0" fmla="*/ 0 w 3409240"/>
              <a:gd name="connsiteY0" fmla="*/ 0 h 1602375"/>
              <a:gd name="connsiteX1" fmla="*/ 3042193 w 3409240"/>
              <a:gd name="connsiteY1" fmla="*/ 0 h 1602375"/>
              <a:gd name="connsiteX2" fmla="*/ 3042193 w 3409240"/>
              <a:gd name="connsiteY2" fmla="*/ 206 h 1602375"/>
              <a:gd name="connsiteX3" fmla="*/ 3044240 w 3409240"/>
              <a:gd name="connsiteY3" fmla="*/ 0 h 1602375"/>
              <a:gd name="connsiteX4" fmla="*/ 3409240 w 3409240"/>
              <a:gd name="connsiteY4" fmla="*/ 365000 h 1602375"/>
              <a:gd name="connsiteX5" fmla="*/ 3408354 w 3409240"/>
              <a:gd name="connsiteY5" fmla="*/ 369387 h 1602375"/>
              <a:gd name="connsiteX6" fmla="*/ 3409240 w 3409240"/>
              <a:gd name="connsiteY6" fmla="*/ 369387 h 1602375"/>
              <a:gd name="connsiteX7" fmla="*/ 3409240 w 3409240"/>
              <a:gd name="connsiteY7" fmla="*/ 1602375 h 1602375"/>
              <a:gd name="connsiteX8" fmla="*/ 372620 w 3409240"/>
              <a:gd name="connsiteY8" fmla="*/ 1602375 h 1602375"/>
              <a:gd name="connsiteX9" fmla="*/ 372620 w 3409240"/>
              <a:gd name="connsiteY9" fmla="*/ 1601607 h 1602375"/>
              <a:gd name="connsiteX10" fmla="*/ 365000 w 3409240"/>
              <a:gd name="connsiteY10" fmla="*/ 1602375 h 1602375"/>
              <a:gd name="connsiteX11" fmla="*/ 0 w 3409240"/>
              <a:gd name="connsiteY11" fmla="*/ 1237375 h 1602375"/>
              <a:gd name="connsiteX12" fmla="*/ 886 w 3409240"/>
              <a:gd name="connsiteY12" fmla="*/ 1232988 h 1602375"/>
              <a:gd name="connsiteX13" fmla="*/ 0 w 3409240"/>
              <a:gd name="connsiteY13" fmla="*/ 1232988 h 16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240" h="1602375">
                <a:moveTo>
                  <a:pt x="0" y="0"/>
                </a:moveTo>
                <a:lnTo>
                  <a:pt x="3042193" y="0"/>
                </a:lnTo>
                <a:lnTo>
                  <a:pt x="3042193" y="206"/>
                </a:lnTo>
                <a:lnTo>
                  <a:pt x="3044240" y="0"/>
                </a:lnTo>
                <a:cubicBezTo>
                  <a:pt x="3245824" y="0"/>
                  <a:pt x="3409240" y="163416"/>
                  <a:pt x="3409240" y="365000"/>
                </a:cubicBezTo>
                <a:lnTo>
                  <a:pt x="3408354" y="369387"/>
                </a:lnTo>
                <a:lnTo>
                  <a:pt x="3409240" y="369387"/>
                </a:lnTo>
                <a:lnTo>
                  <a:pt x="3409240" y="1602375"/>
                </a:lnTo>
                <a:lnTo>
                  <a:pt x="372620" y="1602375"/>
                </a:lnTo>
                <a:lnTo>
                  <a:pt x="372620" y="1601607"/>
                </a:lnTo>
                <a:lnTo>
                  <a:pt x="365000" y="1602375"/>
                </a:lnTo>
                <a:cubicBezTo>
                  <a:pt x="163416" y="1602375"/>
                  <a:pt x="0" y="1438959"/>
                  <a:pt x="0" y="1237375"/>
                </a:cubicBezTo>
                <a:lnTo>
                  <a:pt x="886" y="1232988"/>
                </a:lnTo>
                <a:lnTo>
                  <a:pt x="0" y="1232988"/>
                </a:lnTo>
                <a:close/>
              </a:path>
            </a:pathLst>
          </a:custGeom>
          <a:solidFill>
            <a:srgbClr val="E1F4F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dirty="0">
                <a:solidFill>
                  <a:srgbClr val="000000"/>
                </a:solidFill>
                <a:cs typeface="Calibri (MS) Light" panose="020B0604020202020204" charset="0"/>
              </a:rPr>
              <a:t>Cost efficiencies </a:t>
            </a:r>
          </a:p>
        </p:txBody>
      </p:sp>
      <p:sp>
        <p:nvSpPr>
          <p:cNvPr id="41" name="Arrow: Right 40">
            <a:extLst>
              <a:ext uri="{FF2B5EF4-FFF2-40B4-BE49-F238E27FC236}">
                <a16:creationId xmlns:a16="http://schemas.microsoft.com/office/drawing/2014/main" id="{33D1DC16-9628-E0B9-6F9E-CB7E43F6DDB8}"/>
              </a:ext>
            </a:extLst>
          </p:cNvPr>
          <p:cNvSpPr/>
          <p:nvPr/>
        </p:nvSpPr>
        <p:spPr>
          <a:xfrm>
            <a:off x="5769386" y="8381941"/>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42" name="Arrow: Right 41">
            <a:extLst>
              <a:ext uri="{FF2B5EF4-FFF2-40B4-BE49-F238E27FC236}">
                <a16:creationId xmlns:a16="http://schemas.microsoft.com/office/drawing/2014/main" id="{7801FB6C-488B-251F-EB6D-B3421BD09D38}"/>
              </a:ext>
            </a:extLst>
          </p:cNvPr>
          <p:cNvSpPr/>
          <p:nvPr/>
        </p:nvSpPr>
        <p:spPr>
          <a:xfrm>
            <a:off x="8908555" y="8362161"/>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sp>
        <p:nvSpPr>
          <p:cNvPr id="43" name="Arrow: Right 42">
            <a:extLst>
              <a:ext uri="{FF2B5EF4-FFF2-40B4-BE49-F238E27FC236}">
                <a16:creationId xmlns:a16="http://schemas.microsoft.com/office/drawing/2014/main" id="{E6960334-B212-9B31-FAEA-B939ABC0AAF6}"/>
              </a:ext>
            </a:extLst>
          </p:cNvPr>
          <p:cNvSpPr/>
          <p:nvPr/>
        </p:nvSpPr>
        <p:spPr>
          <a:xfrm>
            <a:off x="12063536" y="8361222"/>
            <a:ext cx="499169" cy="628650"/>
          </a:xfrm>
          <a:prstGeom prst="rightArrow">
            <a:avLst/>
          </a:prstGeom>
          <a:solidFill>
            <a:srgbClr val="088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cs typeface="Calibri (MS) Light" panose="020B0604020202020204" charset="0"/>
            </a:endParaRPr>
          </a:p>
        </p:txBody>
      </p:sp>
      <p:pic>
        <p:nvPicPr>
          <p:cNvPr id="44" name="Picture 43" descr="A blue circle with a white outline and a sign&#10;&#10;AI-generated content may be incorrect.">
            <a:extLst>
              <a:ext uri="{FF2B5EF4-FFF2-40B4-BE49-F238E27FC236}">
                <a16:creationId xmlns:a16="http://schemas.microsoft.com/office/drawing/2014/main" id="{DD91C287-15CB-40ED-0B71-F76003D48D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028" y="1930246"/>
            <a:ext cx="827596" cy="827596"/>
          </a:xfrm>
          <a:prstGeom prst="rect">
            <a:avLst/>
          </a:prstGeom>
        </p:spPr>
      </p:pic>
    </p:spTree>
    <p:extLst>
      <p:ext uri="{BB962C8B-B14F-4D97-AF65-F5344CB8AC3E}">
        <p14:creationId xmlns:p14="http://schemas.microsoft.com/office/powerpoint/2010/main" val="215706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58B3B-D6A7-CB9F-3DEB-003CEED71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C84B3-8771-0A3B-6B2E-23DBE80CFF26}"/>
              </a:ext>
            </a:extLst>
          </p:cNvPr>
          <p:cNvSpPr>
            <a:spLocks noGrp="1"/>
          </p:cNvSpPr>
          <p:nvPr>
            <p:ph type="title"/>
          </p:nvPr>
        </p:nvSpPr>
        <p:spPr>
          <a:xfrm>
            <a:off x="663576" y="409900"/>
            <a:ext cx="15199180" cy="619613"/>
          </a:xfrm>
        </p:spPr>
        <p:txBody>
          <a:bodyPr/>
          <a:lstStyle/>
          <a:p>
            <a:r>
              <a:rPr lang="en-US" dirty="0"/>
              <a:t>Focused on delivering clear, earnings accretive operational improvements with the opportunity to  also leverage more of the Group’s collective strengths</a:t>
            </a:r>
          </a:p>
        </p:txBody>
      </p:sp>
      <p:sp>
        <p:nvSpPr>
          <p:cNvPr id="4" name="Slide Number Placeholder 3">
            <a:extLst>
              <a:ext uri="{FF2B5EF4-FFF2-40B4-BE49-F238E27FC236}">
                <a16:creationId xmlns:a16="http://schemas.microsoft.com/office/drawing/2014/main" id="{B06E1BB7-AF36-04C1-33A0-FCCA71535A1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Diagonal Corners Rounded 2">
            <a:extLst>
              <a:ext uri="{FF2B5EF4-FFF2-40B4-BE49-F238E27FC236}">
                <a16:creationId xmlns:a16="http://schemas.microsoft.com/office/drawing/2014/main" id="{B3FC07FD-3967-0C21-4C7F-42E8314F18FD}"/>
              </a:ext>
            </a:extLst>
          </p:cNvPr>
          <p:cNvSpPr/>
          <p:nvPr/>
        </p:nvSpPr>
        <p:spPr>
          <a:xfrm>
            <a:off x="663577" y="5319685"/>
            <a:ext cx="4068418" cy="1099930"/>
          </a:xfrm>
          <a:prstGeom prst="round2DiagRect">
            <a:avLst/>
          </a:pr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r>
              <a:rPr lang="en-US" sz="2800" b="1" dirty="0">
                <a:solidFill>
                  <a:srgbClr val="002459"/>
                </a:solidFill>
                <a:latin typeface="Calibri"/>
              </a:rPr>
              <a:t>Data &amp; Insight</a:t>
            </a:r>
            <a:endParaRPr lang="en-GB" sz="2800" b="1" dirty="0">
              <a:solidFill>
                <a:srgbClr val="002459"/>
              </a:solidFill>
              <a:latin typeface="Calibri"/>
            </a:endParaRPr>
          </a:p>
        </p:txBody>
      </p:sp>
      <p:sp>
        <p:nvSpPr>
          <p:cNvPr id="5" name="Arrow: Down 4">
            <a:extLst>
              <a:ext uri="{FF2B5EF4-FFF2-40B4-BE49-F238E27FC236}">
                <a16:creationId xmlns:a16="http://schemas.microsoft.com/office/drawing/2014/main" id="{7B276E24-F6D7-29CE-933F-81F59000A319}"/>
              </a:ext>
            </a:extLst>
          </p:cNvPr>
          <p:cNvSpPr/>
          <p:nvPr/>
        </p:nvSpPr>
        <p:spPr>
          <a:xfrm>
            <a:off x="2254134" y="4489621"/>
            <a:ext cx="887304" cy="769946"/>
          </a:xfrm>
          <a:prstGeom prst="downArrow">
            <a:avLst/>
          </a:pr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endParaRPr lang="en-GB" sz="3200" b="1">
              <a:solidFill>
                <a:prstClr val="black"/>
              </a:solidFill>
              <a:latin typeface="Calibri"/>
            </a:endParaRPr>
          </a:p>
        </p:txBody>
      </p:sp>
      <p:sp>
        <p:nvSpPr>
          <p:cNvPr id="7" name="Arrow: Down 6">
            <a:extLst>
              <a:ext uri="{FF2B5EF4-FFF2-40B4-BE49-F238E27FC236}">
                <a16:creationId xmlns:a16="http://schemas.microsoft.com/office/drawing/2014/main" id="{00F03D3E-8DDA-7370-B066-60F2DF3DD9CF}"/>
              </a:ext>
            </a:extLst>
          </p:cNvPr>
          <p:cNvSpPr/>
          <p:nvPr/>
        </p:nvSpPr>
        <p:spPr>
          <a:xfrm>
            <a:off x="6609185" y="4489621"/>
            <a:ext cx="887304" cy="769946"/>
          </a:xfrm>
          <a:prstGeom prst="downArrow">
            <a:avLst/>
          </a:pr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endParaRPr lang="en-GB" sz="3200" b="1">
              <a:solidFill>
                <a:prstClr val="black"/>
              </a:solidFill>
              <a:latin typeface="Calibri"/>
            </a:endParaRPr>
          </a:p>
        </p:txBody>
      </p:sp>
      <p:sp>
        <p:nvSpPr>
          <p:cNvPr id="9" name="Arrow: Down 8">
            <a:extLst>
              <a:ext uri="{FF2B5EF4-FFF2-40B4-BE49-F238E27FC236}">
                <a16:creationId xmlns:a16="http://schemas.microsoft.com/office/drawing/2014/main" id="{DBFAAEB2-F365-150D-1C45-2046B2B3DD4D}"/>
              </a:ext>
            </a:extLst>
          </p:cNvPr>
          <p:cNvSpPr/>
          <p:nvPr/>
        </p:nvSpPr>
        <p:spPr>
          <a:xfrm>
            <a:off x="10964236" y="4489621"/>
            <a:ext cx="887304" cy="769946"/>
          </a:xfrm>
          <a:prstGeom prst="downArrow">
            <a:avLst/>
          </a:pr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endParaRPr lang="en-GB" sz="3200" b="1">
              <a:solidFill>
                <a:prstClr val="black"/>
              </a:solidFill>
              <a:latin typeface="Calibri"/>
            </a:endParaRPr>
          </a:p>
        </p:txBody>
      </p:sp>
      <p:sp>
        <p:nvSpPr>
          <p:cNvPr id="12" name="Rectangle: Diagonal Corners Rounded 11">
            <a:extLst>
              <a:ext uri="{FF2B5EF4-FFF2-40B4-BE49-F238E27FC236}">
                <a16:creationId xmlns:a16="http://schemas.microsoft.com/office/drawing/2014/main" id="{96562F9F-69F7-2BD7-1B31-02F5488B163D}"/>
              </a:ext>
            </a:extLst>
          </p:cNvPr>
          <p:cNvSpPr/>
          <p:nvPr/>
        </p:nvSpPr>
        <p:spPr>
          <a:xfrm>
            <a:off x="5019092" y="5319685"/>
            <a:ext cx="4068418" cy="1099930"/>
          </a:xfrm>
          <a:prstGeom prst="round2DiagRect">
            <a:avLst/>
          </a:pr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r>
              <a:rPr lang="en-GB" sz="2800" b="1" dirty="0">
                <a:solidFill>
                  <a:srgbClr val="002459"/>
                </a:solidFill>
                <a:latin typeface="Calibri"/>
              </a:rPr>
              <a:t>Innovation &amp; Tech</a:t>
            </a:r>
          </a:p>
        </p:txBody>
      </p:sp>
      <p:sp>
        <p:nvSpPr>
          <p:cNvPr id="13" name="Rectangle: Diagonal Corners Rounded 12">
            <a:extLst>
              <a:ext uri="{FF2B5EF4-FFF2-40B4-BE49-F238E27FC236}">
                <a16:creationId xmlns:a16="http://schemas.microsoft.com/office/drawing/2014/main" id="{FED4D37D-8D65-0D58-D443-3B7108AB75C9}"/>
              </a:ext>
            </a:extLst>
          </p:cNvPr>
          <p:cNvSpPr/>
          <p:nvPr/>
        </p:nvSpPr>
        <p:spPr>
          <a:xfrm>
            <a:off x="663576" y="3310299"/>
            <a:ext cx="17134965" cy="1099930"/>
          </a:xfrm>
          <a:prstGeom prst="round2DiagRect">
            <a:avLst/>
          </a:pr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r>
              <a:rPr lang="en-US" sz="2800" b="1" dirty="0">
                <a:solidFill>
                  <a:srgbClr val="002459"/>
                </a:solidFill>
                <a:latin typeface="Calibri"/>
              </a:rPr>
              <a:t>Group Strengths</a:t>
            </a:r>
            <a:endParaRPr lang="en-GB" sz="2800" b="1" dirty="0">
              <a:solidFill>
                <a:srgbClr val="002459"/>
              </a:solidFill>
              <a:latin typeface="Calibri"/>
            </a:endParaRPr>
          </a:p>
        </p:txBody>
      </p:sp>
      <p:sp>
        <p:nvSpPr>
          <p:cNvPr id="16" name="Rectangle: Diagonal Corners Rounded 15">
            <a:extLst>
              <a:ext uri="{FF2B5EF4-FFF2-40B4-BE49-F238E27FC236}">
                <a16:creationId xmlns:a16="http://schemas.microsoft.com/office/drawing/2014/main" id="{D266CE8B-0427-4A14-9E6A-7F7054A2EFA8}"/>
              </a:ext>
            </a:extLst>
          </p:cNvPr>
          <p:cNvSpPr/>
          <p:nvPr/>
        </p:nvSpPr>
        <p:spPr>
          <a:xfrm>
            <a:off x="9374607" y="5319685"/>
            <a:ext cx="4068418" cy="1099930"/>
          </a:xfrm>
          <a:prstGeom prst="round2DiagRect">
            <a:avLst/>
          </a:pr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r>
              <a:rPr lang="en-GB" sz="2800" b="1" dirty="0">
                <a:solidFill>
                  <a:srgbClr val="002459"/>
                </a:solidFill>
                <a:latin typeface="Calibri"/>
              </a:rPr>
              <a:t>Scale &amp; Access </a:t>
            </a:r>
          </a:p>
        </p:txBody>
      </p:sp>
      <p:sp>
        <p:nvSpPr>
          <p:cNvPr id="17" name="Rectangle: Diagonal Corners Rounded 16">
            <a:extLst>
              <a:ext uri="{FF2B5EF4-FFF2-40B4-BE49-F238E27FC236}">
                <a16:creationId xmlns:a16="http://schemas.microsoft.com/office/drawing/2014/main" id="{01FC4D5F-78F9-B873-FC0A-186F3CD72E0C}"/>
              </a:ext>
            </a:extLst>
          </p:cNvPr>
          <p:cNvSpPr/>
          <p:nvPr/>
        </p:nvSpPr>
        <p:spPr>
          <a:xfrm>
            <a:off x="13730123" y="5319685"/>
            <a:ext cx="4068418" cy="1099930"/>
          </a:xfrm>
          <a:prstGeom prst="round2DiagRect">
            <a:avLst/>
          </a:pr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r>
              <a:rPr lang="en-GB" sz="2800" b="1" dirty="0">
                <a:solidFill>
                  <a:srgbClr val="002459"/>
                </a:solidFill>
                <a:latin typeface="Calibri"/>
              </a:rPr>
              <a:t>Talent</a:t>
            </a:r>
          </a:p>
        </p:txBody>
      </p:sp>
      <p:sp>
        <p:nvSpPr>
          <p:cNvPr id="19" name="Arrow: Down 18">
            <a:extLst>
              <a:ext uri="{FF2B5EF4-FFF2-40B4-BE49-F238E27FC236}">
                <a16:creationId xmlns:a16="http://schemas.microsoft.com/office/drawing/2014/main" id="{5C145B2F-9326-680A-8D71-51EDEE40EE5F}"/>
              </a:ext>
            </a:extLst>
          </p:cNvPr>
          <p:cNvSpPr/>
          <p:nvPr/>
        </p:nvSpPr>
        <p:spPr>
          <a:xfrm>
            <a:off x="15319286" y="4489621"/>
            <a:ext cx="887304" cy="769946"/>
          </a:xfrm>
          <a:prstGeom prst="downArrow">
            <a:avLst/>
          </a:prstGeom>
          <a:solidFill>
            <a:schemeClr val="bg1">
              <a:alpha val="90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44000" rtlCol="0" anchor="ctr">
            <a:noAutofit/>
          </a:bodyPr>
          <a:lstStyle/>
          <a:p>
            <a:pPr algn="ctr"/>
            <a:endParaRPr lang="en-GB" sz="3200" b="1">
              <a:solidFill>
                <a:prstClr val="black"/>
              </a:solidFill>
              <a:latin typeface="Calibri"/>
            </a:endParaRPr>
          </a:p>
        </p:txBody>
      </p:sp>
    </p:spTree>
    <p:extLst>
      <p:ext uri="{BB962C8B-B14F-4D97-AF65-F5344CB8AC3E}">
        <p14:creationId xmlns:p14="http://schemas.microsoft.com/office/powerpoint/2010/main" val="5846563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LSL">
    <a:dk1>
      <a:sysClr val="windowText" lastClr="000000"/>
    </a:dk1>
    <a:lt1>
      <a:sysClr val="window" lastClr="FFFFFF"/>
    </a:lt1>
    <a:dk2>
      <a:srgbClr val="204176"/>
    </a:dk2>
    <a:lt2>
      <a:srgbClr val="FFFFFF"/>
    </a:lt2>
    <a:accent1>
      <a:srgbClr val="204176"/>
    </a:accent1>
    <a:accent2>
      <a:srgbClr val="009DE0"/>
    </a:accent2>
    <a:accent3>
      <a:srgbClr val="002559"/>
    </a:accent3>
    <a:accent4>
      <a:srgbClr val="33C0BD"/>
    </a:accent4>
    <a:accent5>
      <a:srgbClr val="57317F"/>
    </a:accent5>
    <a:accent6>
      <a:srgbClr val="FFFFFF"/>
    </a:accent6>
    <a:hlink>
      <a:srgbClr val="009DE0"/>
    </a:hlink>
    <a:folHlink>
      <a:srgbClr val="33C0B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E21267B00CF3458C38B86E61B86489" ma:contentTypeVersion="8" ma:contentTypeDescription="Create a new document." ma:contentTypeScope="" ma:versionID="7d4e9f4b25e449f9eb6ac24e129402e4">
  <xsd:schema xmlns:xsd="http://www.w3.org/2001/XMLSchema" xmlns:xs="http://www.w3.org/2001/XMLSchema" xmlns:p="http://schemas.microsoft.com/office/2006/metadata/properties" xmlns:ns2="49be2b3e-d93a-4d30-aa1d-33b7664bb600" xmlns:ns3="3df69133-0213-4c7b-8996-bc55cd74fa9c" targetNamespace="http://schemas.microsoft.com/office/2006/metadata/properties" ma:root="true" ma:fieldsID="087022d8e64d40b300ed8cd4f5ec9276" ns2:_="" ns3:_="">
    <xsd:import namespace="49be2b3e-d93a-4d30-aa1d-33b7664bb600"/>
    <xsd:import namespace="3df69133-0213-4c7b-8996-bc55cd74fa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2b3e-d93a-4d30-aa1d-33b7664bb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f69133-0213-4c7b-8996-bc55cd74fa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BADB6F-F6C3-4748-8AA3-5415EA2ADA16}">
  <ds:schemaRefs>
    <ds:schemaRef ds:uri="3df69133-0213-4c7b-8996-bc55cd74fa9c"/>
    <ds:schemaRef ds:uri="49be2b3e-d93a-4d30-aa1d-33b7664bb6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5915CBA-4E5D-4123-89F8-48CAAFBDE7E1}">
  <ds:schemaRefs>
    <ds:schemaRef ds:uri="http://purl.org/dc/elements/1.1/"/>
    <ds:schemaRef ds:uri="http://purl.org/dc/terms/"/>
    <ds:schemaRef ds:uri="3df69133-0213-4c7b-8996-bc55cd74fa9c"/>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49be2b3e-d93a-4d30-aa1d-33b7664bb600"/>
    <ds:schemaRef ds:uri="http://purl.org/dc/dcmitype/"/>
  </ds:schemaRefs>
</ds:datastoreItem>
</file>

<file path=customXml/itemProps3.xml><?xml version="1.0" encoding="utf-8"?>
<ds:datastoreItem xmlns:ds="http://schemas.openxmlformats.org/officeDocument/2006/customXml" ds:itemID="{B158ECAE-1A48-40B6-AF6C-27BE36B739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1097</Words>
  <Application>Microsoft Office PowerPoint</Application>
  <PresentationFormat>Custom</PresentationFormat>
  <Paragraphs>227</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Calibri (MS) Bold</vt:lpstr>
      <vt:lpstr>Aptos</vt:lpstr>
      <vt:lpstr>Calibri (MS)</vt:lpstr>
      <vt:lpstr>Calibri</vt:lpstr>
      <vt:lpstr>Calibri (MS) Light</vt:lpstr>
      <vt:lpstr>Arial</vt:lpstr>
      <vt:lpstr>Aptos Display</vt:lpstr>
      <vt:lpstr>Custom Design</vt:lpstr>
      <vt:lpstr>1_Office Theme</vt:lpstr>
      <vt:lpstr>LSL Group: An Introduction  Capital light B2B platform for UK residential property market services </vt:lpstr>
      <vt:lpstr>LSL has undergone a major transformation</vt:lpstr>
      <vt:lpstr>Focused and resilient – with the platform for growth</vt:lpstr>
      <vt:lpstr>PowerPoint Presentation</vt:lpstr>
      <vt:lpstr>Three Divisions each with leading market positions </vt:lpstr>
      <vt:lpstr>Financial Services</vt:lpstr>
      <vt:lpstr>Surveying &amp; Valuation</vt:lpstr>
      <vt:lpstr>Estate Agency Franchising</vt:lpstr>
      <vt:lpstr>Focused on delivering clear, earnings accretive operational improvements with the opportunity to  also leverage more of the Group’s collective strengths</vt:lpstr>
      <vt:lpstr>Our markets are large and recovering, whilst still below long-term averages </vt:lpstr>
      <vt:lpstr>Disciplined capital allocation </vt:lpstr>
      <vt:lpstr>Summary Investment Proposition </vt:lpstr>
      <vt:lpstr>Appendices</vt:lpstr>
      <vt:lpstr>JV investment with Pollen Street Capital: Buy &amp; Build broker strategy now approaching scale </vt:lpstr>
      <vt:lpstr>2024 Prelims | Financial &amp; Operational Performance and Outlook</vt:lpstr>
      <vt:lpstr>2024 Prelims | Financial and Operational Performance: Group</vt:lpstr>
      <vt:lpstr>2024 Prelims | Cash position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Thom Craigen</dc:creator>
  <cp:lastModifiedBy>Richard Mead</cp:lastModifiedBy>
  <cp:revision>44</cp:revision>
  <dcterms:modified xsi:type="dcterms:W3CDTF">2025-09-22T09:13:58Z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0x010100D5E21267B00CF3458C38B86E61B86489</vt:lpwstr>
  </property>
</Properties>
</file>